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5"/>
  </p:notesMasterIdLst>
  <p:sldIdLst>
    <p:sldId id="256" r:id="rId2"/>
    <p:sldId id="479" r:id="rId3"/>
    <p:sldId id="500" r:id="rId4"/>
    <p:sldId id="501" r:id="rId5"/>
    <p:sldId id="502" r:id="rId6"/>
    <p:sldId id="503" r:id="rId7"/>
    <p:sldId id="504" r:id="rId8"/>
    <p:sldId id="505" r:id="rId9"/>
    <p:sldId id="486" r:id="rId10"/>
    <p:sldId id="487" r:id="rId11"/>
    <p:sldId id="488" r:id="rId12"/>
    <p:sldId id="489" r:id="rId13"/>
    <p:sldId id="490" r:id="rId14"/>
    <p:sldId id="491" r:id="rId15"/>
    <p:sldId id="492" r:id="rId16"/>
    <p:sldId id="493" r:id="rId17"/>
    <p:sldId id="494" r:id="rId18"/>
    <p:sldId id="495" r:id="rId19"/>
    <p:sldId id="496" r:id="rId20"/>
    <p:sldId id="497" r:id="rId21"/>
    <p:sldId id="498" r:id="rId22"/>
    <p:sldId id="499" r:id="rId23"/>
    <p:sldId id="506" r:id="rId24"/>
    <p:sldId id="507" r:id="rId25"/>
    <p:sldId id="508" r:id="rId26"/>
    <p:sldId id="509" r:id="rId27"/>
    <p:sldId id="510" r:id="rId28"/>
    <p:sldId id="511" r:id="rId29"/>
    <p:sldId id="512" r:id="rId30"/>
    <p:sldId id="513" r:id="rId31"/>
    <p:sldId id="514" r:id="rId32"/>
    <p:sldId id="515" r:id="rId33"/>
    <p:sldId id="516" r:id="rId34"/>
    <p:sldId id="517" r:id="rId35"/>
    <p:sldId id="518" r:id="rId36"/>
    <p:sldId id="519" r:id="rId37"/>
    <p:sldId id="520" r:id="rId38"/>
    <p:sldId id="521" r:id="rId39"/>
    <p:sldId id="522" r:id="rId40"/>
    <p:sldId id="523" r:id="rId41"/>
    <p:sldId id="524" r:id="rId42"/>
    <p:sldId id="525" r:id="rId43"/>
    <p:sldId id="526" r:id="rId44"/>
    <p:sldId id="527" r:id="rId45"/>
    <p:sldId id="528" r:id="rId46"/>
    <p:sldId id="529" r:id="rId47"/>
    <p:sldId id="530" r:id="rId48"/>
    <p:sldId id="531" r:id="rId49"/>
    <p:sldId id="532" r:id="rId50"/>
    <p:sldId id="533" r:id="rId51"/>
    <p:sldId id="534" r:id="rId52"/>
    <p:sldId id="535" r:id="rId53"/>
    <p:sldId id="536" r:id="rId54"/>
    <p:sldId id="537" r:id="rId55"/>
    <p:sldId id="538" r:id="rId56"/>
    <p:sldId id="539" r:id="rId57"/>
    <p:sldId id="540" r:id="rId58"/>
    <p:sldId id="541" r:id="rId59"/>
    <p:sldId id="542" r:id="rId60"/>
    <p:sldId id="543" r:id="rId61"/>
    <p:sldId id="544" r:id="rId62"/>
    <p:sldId id="545" r:id="rId63"/>
    <p:sldId id="546" r:id="rId64"/>
    <p:sldId id="547" r:id="rId65"/>
    <p:sldId id="548" r:id="rId66"/>
    <p:sldId id="549" r:id="rId67"/>
    <p:sldId id="550" r:id="rId68"/>
    <p:sldId id="551" r:id="rId69"/>
    <p:sldId id="552" r:id="rId70"/>
    <p:sldId id="553" r:id="rId71"/>
    <p:sldId id="554" r:id="rId72"/>
    <p:sldId id="555" r:id="rId73"/>
    <p:sldId id="556" r:id="rId74"/>
    <p:sldId id="557" r:id="rId75"/>
    <p:sldId id="558" r:id="rId76"/>
    <p:sldId id="559" r:id="rId77"/>
    <p:sldId id="560" r:id="rId78"/>
    <p:sldId id="561" r:id="rId79"/>
    <p:sldId id="562" r:id="rId80"/>
    <p:sldId id="563" r:id="rId81"/>
    <p:sldId id="564" r:id="rId82"/>
    <p:sldId id="565" r:id="rId83"/>
    <p:sldId id="566" r:id="rId84"/>
    <p:sldId id="567" r:id="rId85"/>
    <p:sldId id="568" r:id="rId86"/>
    <p:sldId id="569" r:id="rId87"/>
    <p:sldId id="570" r:id="rId88"/>
    <p:sldId id="571" r:id="rId89"/>
    <p:sldId id="572" r:id="rId90"/>
    <p:sldId id="573" r:id="rId91"/>
    <p:sldId id="574" r:id="rId92"/>
    <p:sldId id="575" r:id="rId93"/>
    <p:sldId id="576" r:id="rId94"/>
    <p:sldId id="577" r:id="rId95"/>
    <p:sldId id="578" r:id="rId96"/>
    <p:sldId id="579" r:id="rId97"/>
    <p:sldId id="580" r:id="rId98"/>
    <p:sldId id="581" r:id="rId99"/>
    <p:sldId id="582" r:id="rId100"/>
    <p:sldId id="583" r:id="rId101"/>
    <p:sldId id="584" r:id="rId102"/>
    <p:sldId id="585" r:id="rId103"/>
    <p:sldId id="456" r:id="rId104"/>
  </p:sldIdLst>
  <p:sldSz cx="9144000" cy="5143500" type="screen16x9"/>
  <p:notesSz cx="6858000" cy="9144000"/>
  <p:embeddedFontLst>
    <p:embeddedFont>
      <p:font typeface="Roboto" panose="02000000000000000000" pitchFamily="2" charset="0"/>
      <p:regular r:id="rId106"/>
      <p:bold r:id="rId107"/>
      <p:italic r:id="rId108"/>
      <p:boldItalic r:id="rId1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791294-B2B8-48DC-8A3E-B53F5EB67B33}">
  <a:tblStyle styleId="{ED791294-B2B8-48DC-8A3E-B53F5EB67B3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623" autoAdjust="0"/>
  </p:normalViewPr>
  <p:slideViewPr>
    <p:cSldViewPr snapToGrid="0">
      <p:cViewPr varScale="1">
        <p:scale>
          <a:sx n="90" d="100"/>
          <a:sy n="90" d="100"/>
        </p:scale>
        <p:origin x="1234"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font" Target="fonts/font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refactoring.guru/smells/temporary-field"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jqwik.net/"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Soluções aqui!</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a: </a:t>
            </a:r>
            <a:r>
              <a:rPr lang="en-US" dirty="0"/>
              <a:t>class C4 implements I1 extends C2 { private HashSet r3; }</a:t>
            </a:r>
            <a:endParaRPr lang="pt-PT"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c: </a:t>
            </a:r>
            <a:r>
              <a:rPr lang="pt-PT" dirty="0" err="1"/>
              <a:t>Replace</a:t>
            </a:r>
            <a:r>
              <a:rPr lang="pt-PT" dirty="0"/>
              <a:t> </a:t>
            </a:r>
            <a:r>
              <a:rPr lang="pt-PT" dirty="0" err="1"/>
              <a:t>Conditional</a:t>
            </a:r>
            <a:r>
              <a:rPr lang="pt-PT" dirty="0"/>
              <a:t> </a:t>
            </a:r>
            <a:r>
              <a:rPr lang="pt-PT" dirty="0" err="1"/>
              <a:t>with</a:t>
            </a:r>
            <a:r>
              <a:rPr lang="pt-PT" dirty="0"/>
              <a:t> </a:t>
            </a:r>
            <a:r>
              <a:rPr lang="pt-PT" dirty="0" err="1"/>
              <a:t>Polymorphism</a:t>
            </a:r>
            <a:r>
              <a:rPr lang="pt-PT" dirty="0"/>
              <a:t>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a:t>
            </a:r>
            <a:r>
              <a:rPr lang="en-US" dirty="0"/>
              <a:t>Long Method e Switch Statements </a:t>
            </a:r>
            <a:endParaRPr lang="pt-PT"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c: </a:t>
            </a:r>
            <a:r>
              <a:rPr lang="pt-PT" dirty="0" err="1"/>
              <a:t>Encapsulate</a:t>
            </a:r>
            <a:r>
              <a:rPr lang="pt-PT" dirty="0"/>
              <a:t> Field </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8b75b875e2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g8b75b875e2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e: Não podem existir múltiplas transições com o mesmo evento e o mesmo estado de origem.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e: Efetuar alterações à estrutura interna de um programa para o tornar mais fácil de compreender e modificar, sem alterar o comportamento observável do programa.</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c: Os testes unitários não são tão eficazes se não se fizer </a:t>
            </a:r>
            <a:r>
              <a:rPr lang="pt-PT" dirty="0" err="1"/>
              <a:t>refactoring</a:t>
            </a:r>
            <a:r>
              <a:rPr lang="pt-PT" dirty="0"/>
              <a:t> a priori.</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b: Melhorar a qualidade do código, testando falhas introduzidas no código.</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err="1"/>
              <a:t>Option</a:t>
            </a:r>
            <a:r>
              <a:rPr lang="pt-PT" dirty="0"/>
              <a:t> “Single </a:t>
            </a:r>
            <a:r>
              <a:rPr lang="pt-PT" dirty="0" err="1"/>
              <a:t>Command</a:t>
            </a:r>
            <a:r>
              <a:rPr lang="pt-PT" dirty="0"/>
              <a:t> </a:t>
            </a:r>
            <a:r>
              <a:rPr lang="pt-PT" dirty="0" err="1"/>
              <a:t>Principle</a:t>
            </a:r>
            <a:r>
              <a:rPr lang="pt-PT" dirty="0"/>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t>
            </a:r>
            <a:r>
              <a:rPr lang="pt-PT" dirty="0" err="1"/>
              <a:t>Maintainable</a:t>
            </a:r>
            <a:r>
              <a:rPr lang="pt-PT" dirty="0"/>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a: O código torna-se extensível, bastando acrescentar novas funcionalidades, sem ter de alterar código já existente.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d: Desenvolver o código mais genérico e flexível possível.</a:t>
            </a:r>
          </a:p>
          <a:p>
            <a:pPr marL="0" lvl="0" indent="0" algn="l" rtl="0">
              <a:spcBef>
                <a:spcPts val="0"/>
              </a:spcBef>
              <a:spcAft>
                <a:spcPts val="0"/>
              </a:spcAft>
              <a:buNone/>
            </a:pPr>
            <a:endParaRPr lang="pt-PT"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b="0" i="0" dirty="0">
                <a:solidFill>
                  <a:srgbClr val="000000"/>
                </a:solidFill>
                <a:effectLst/>
                <a:latin typeface="Arial"/>
              </a:rPr>
              <a:t>Explicação:</a:t>
            </a:r>
            <a:endParaRPr lang="pt-PT" dirty="0"/>
          </a:p>
          <a:p>
            <a:pPr marL="0" lvl="0" indent="0" algn="l" rtl="0">
              <a:spcBef>
                <a:spcPts val="0"/>
              </a:spcBef>
              <a:spcAft>
                <a:spcPts val="0"/>
              </a:spcAft>
              <a:buNone/>
            </a:pPr>
            <a:r>
              <a:rPr lang="en-US" b="0" i="0" dirty="0">
                <a:solidFill>
                  <a:srgbClr val="CCCCCC"/>
                </a:solidFill>
                <a:effectLst/>
                <a:latin typeface="DDG_ProximaNova"/>
              </a:rPr>
              <a:t> - Technical debt is a concept in software development that reflects the implied cost of additional rework caused by choosing an easy solution now instead of using a better approach that would take longer.</a:t>
            </a:r>
            <a:r>
              <a:rPr lang="pt-PT" b="0" i="0" dirty="0">
                <a:solidFill>
                  <a:srgbClr val="CCCCCC"/>
                </a:solidFill>
                <a:effectLst/>
                <a:latin typeface="DDG_ProximaNova"/>
              </a:rPr>
              <a:t> </a:t>
            </a:r>
            <a:r>
              <a:rPr lang="en-US" b="0" i="0" dirty="0">
                <a:solidFill>
                  <a:srgbClr val="333333"/>
                </a:solidFill>
                <a:effectLst/>
                <a:latin typeface="myriad-pro"/>
              </a:rPr>
              <a:t>Technical debt is a measure of the cost of reworking a solution. </a:t>
            </a:r>
            <a:r>
              <a:rPr lang="en-US" b="0" i="0" dirty="0" err="1">
                <a:solidFill>
                  <a:srgbClr val="333333"/>
                </a:solidFill>
                <a:effectLst/>
                <a:latin typeface="myriad-pro"/>
              </a:rPr>
              <a:t>Deve</a:t>
            </a:r>
            <a:r>
              <a:rPr lang="en-US" b="0" i="0" dirty="0">
                <a:solidFill>
                  <a:srgbClr val="333333"/>
                </a:solidFill>
                <a:effectLst/>
                <a:latin typeface="myriad-pro"/>
              </a:rPr>
              <a:t> ser </a:t>
            </a:r>
            <a:r>
              <a:rPr lang="en-US" b="0" i="0" dirty="0" err="1">
                <a:solidFill>
                  <a:srgbClr val="333333"/>
                </a:solidFill>
                <a:effectLst/>
                <a:latin typeface="myriad-pro"/>
              </a:rPr>
              <a:t>baixo</a:t>
            </a:r>
            <a:r>
              <a:rPr lang="en-US" b="0" i="0" dirty="0">
                <a:solidFill>
                  <a:srgbClr val="333333"/>
                </a:solidFill>
                <a:effectLst/>
                <a:latin typeface="myriad-pro"/>
              </a:rPr>
              <a:t>, </a:t>
            </a:r>
            <a:r>
              <a:rPr lang="en-US" b="0" i="0" dirty="0" err="1">
                <a:solidFill>
                  <a:srgbClr val="333333"/>
                </a:solidFill>
                <a:effectLst/>
                <a:latin typeface="myriad-pro"/>
              </a:rPr>
              <a:t>porque</a:t>
            </a:r>
            <a:r>
              <a:rPr lang="en-US" b="0" i="0" dirty="0">
                <a:solidFill>
                  <a:srgbClr val="333333"/>
                </a:solidFill>
                <a:effectLst/>
                <a:latin typeface="myriad-pro"/>
              </a:rPr>
              <a:t> </a:t>
            </a:r>
            <a:r>
              <a:rPr lang="en-US" b="0" i="0" dirty="0" err="1">
                <a:solidFill>
                  <a:srgbClr val="333333"/>
                </a:solidFill>
                <a:effectLst/>
                <a:latin typeface="myriad-pro"/>
              </a:rPr>
              <a:t>não</a:t>
            </a:r>
            <a:r>
              <a:rPr lang="en-US" b="0" i="0" dirty="0">
                <a:solidFill>
                  <a:srgbClr val="333333"/>
                </a:solidFill>
                <a:effectLst/>
                <a:latin typeface="myriad-pro"/>
              </a:rPr>
              <a:t> é </a:t>
            </a:r>
            <a:r>
              <a:rPr lang="en-US" b="0" i="0" dirty="0" err="1">
                <a:solidFill>
                  <a:srgbClr val="333333"/>
                </a:solidFill>
                <a:effectLst/>
                <a:latin typeface="myriad-pro"/>
              </a:rPr>
              <a:t>suposto</a:t>
            </a:r>
            <a:r>
              <a:rPr lang="en-US" b="0" i="0" dirty="0">
                <a:solidFill>
                  <a:srgbClr val="333333"/>
                </a:solidFill>
                <a:effectLst/>
                <a:latin typeface="myriad-pro"/>
              </a:rPr>
              <a:t> </a:t>
            </a:r>
            <a:r>
              <a:rPr lang="en-US" b="0" i="0" dirty="0" err="1">
                <a:solidFill>
                  <a:srgbClr val="333333"/>
                </a:solidFill>
                <a:effectLst/>
                <a:latin typeface="myriad-pro"/>
              </a:rPr>
              <a:t>fazermos</a:t>
            </a:r>
            <a:r>
              <a:rPr lang="en-US" b="0" i="0" dirty="0">
                <a:solidFill>
                  <a:srgbClr val="333333"/>
                </a:solidFill>
                <a:effectLst/>
                <a:latin typeface="myriad-pro"/>
              </a:rPr>
              <a:t> reworking (é </a:t>
            </a:r>
            <a:r>
              <a:rPr lang="en-US" b="0" i="0" dirty="0" err="1">
                <a:solidFill>
                  <a:srgbClr val="333333"/>
                </a:solidFill>
                <a:effectLst/>
                <a:latin typeface="myriad-pro"/>
              </a:rPr>
              <a:t>suposto</a:t>
            </a:r>
            <a:r>
              <a:rPr lang="en-US" b="0" i="0" dirty="0">
                <a:solidFill>
                  <a:srgbClr val="333333"/>
                </a:solidFill>
                <a:effectLst/>
                <a:latin typeface="myriad-pro"/>
              </a:rPr>
              <a:t> </a:t>
            </a:r>
            <a:r>
              <a:rPr lang="en-US" b="0" i="0" dirty="0" err="1">
                <a:solidFill>
                  <a:srgbClr val="333333"/>
                </a:solidFill>
                <a:effectLst/>
                <a:latin typeface="myriad-pro"/>
              </a:rPr>
              <a:t>funcionar</a:t>
            </a:r>
            <a:r>
              <a:rPr lang="en-US" b="0" i="0" dirty="0">
                <a:solidFill>
                  <a:srgbClr val="333333"/>
                </a:solidFill>
                <a:effectLst/>
                <a:latin typeface="myriad-pro"/>
              </a:rPr>
              <a:t> </a:t>
            </a:r>
            <a:r>
              <a:rPr lang="en-US" b="0" i="0" dirty="0" err="1">
                <a:solidFill>
                  <a:srgbClr val="333333"/>
                </a:solidFill>
                <a:effectLst/>
                <a:latin typeface="myriad-pro"/>
              </a:rPr>
              <a:t>bem</a:t>
            </a:r>
            <a:r>
              <a:rPr lang="en-US" b="0" i="0" dirty="0">
                <a:solidFill>
                  <a:srgbClr val="333333"/>
                </a:solidFill>
                <a:effectLst/>
                <a:latin typeface="myriad-pro"/>
              </a:rPr>
              <a:t>).</a:t>
            </a:r>
          </a:p>
          <a:p>
            <a:pPr marL="0" lvl="0" indent="0" algn="l" rtl="0">
              <a:spcBef>
                <a:spcPts val="0"/>
              </a:spcBef>
              <a:spcAft>
                <a:spcPts val="0"/>
              </a:spcAft>
              <a:buNone/>
            </a:pPr>
            <a:r>
              <a:rPr lang="en-US" b="0" i="0" dirty="0">
                <a:solidFill>
                  <a:srgbClr val="333333"/>
                </a:solidFill>
                <a:effectLst/>
                <a:latin typeface="myriad-pro"/>
              </a:rPr>
              <a:t> - O </a:t>
            </a:r>
            <a:r>
              <a:rPr lang="en-US" b="0" i="0" dirty="0" err="1">
                <a:solidFill>
                  <a:srgbClr val="333333"/>
                </a:solidFill>
                <a:effectLst/>
                <a:latin typeface="myriad-pro"/>
              </a:rPr>
              <a:t>código</a:t>
            </a:r>
            <a:r>
              <a:rPr lang="en-US" b="0" i="0" dirty="0">
                <a:solidFill>
                  <a:srgbClr val="333333"/>
                </a:solidFill>
                <a:effectLst/>
                <a:latin typeface="myriad-pro"/>
              </a:rPr>
              <a:t> </a:t>
            </a:r>
            <a:r>
              <a:rPr lang="en-US" b="0" i="0" dirty="0" err="1">
                <a:solidFill>
                  <a:srgbClr val="333333"/>
                </a:solidFill>
                <a:effectLst/>
                <a:latin typeface="myriad-pro"/>
              </a:rPr>
              <a:t>não</a:t>
            </a:r>
            <a:r>
              <a:rPr lang="en-US" b="0" i="0" dirty="0">
                <a:solidFill>
                  <a:srgbClr val="333333"/>
                </a:solidFill>
                <a:effectLst/>
                <a:latin typeface="myriad-pro"/>
              </a:rPr>
              <a:t> </a:t>
            </a:r>
            <a:r>
              <a:rPr lang="en-US" b="0" i="0" dirty="0" err="1">
                <a:solidFill>
                  <a:srgbClr val="333333"/>
                </a:solidFill>
                <a:effectLst/>
                <a:latin typeface="myriad-pro"/>
              </a:rPr>
              <a:t>deve</a:t>
            </a:r>
            <a:r>
              <a:rPr lang="en-US" b="0" i="0" dirty="0">
                <a:solidFill>
                  <a:srgbClr val="333333"/>
                </a:solidFill>
                <a:effectLst/>
                <a:latin typeface="myriad-pro"/>
              </a:rPr>
              <a:t> ser o </a:t>
            </a:r>
            <a:r>
              <a:rPr lang="en-US" b="0" i="0" dirty="0" err="1">
                <a:solidFill>
                  <a:srgbClr val="333333"/>
                </a:solidFill>
                <a:effectLst/>
                <a:latin typeface="myriad-pro"/>
              </a:rPr>
              <a:t>mais</a:t>
            </a:r>
            <a:r>
              <a:rPr lang="en-US" b="0" i="0" dirty="0">
                <a:solidFill>
                  <a:srgbClr val="333333"/>
                </a:solidFill>
                <a:effectLst/>
                <a:latin typeface="myriad-pro"/>
              </a:rPr>
              <a:t> </a:t>
            </a:r>
            <a:r>
              <a:rPr lang="en-US" b="0" i="0" dirty="0" err="1">
                <a:solidFill>
                  <a:srgbClr val="333333"/>
                </a:solidFill>
                <a:effectLst/>
                <a:latin typeface="myriad-pro"/>
              </a:rPr>
              <a:t>genérico</a:t>
            </a:r>
            <a:r>
              <a:rPr lang="en-US" b="0" i="0" dirty="0">
                <a:solidFill>
                  <a:srgbClr val="333333"/>
                </a:solidFill>
                <a:effectLst/>
                <a:latin typeface="myriad-pro"/>
              </a:rPr>
              <a:t> </a:t>
            </a:r>
            <a:r>
              <a:rPr lang="en-US" b="0" i="0" dirty="0" err="1">
                <a:solidFill>
                  <a:srgbClr val="333333"/>
                </a:solidFill>
                <a:effectLst/>
                <a:latin typeface="myriad-pro"/>
              </a:rPr>
              <a:t>possível</a:t>
            </a:r>
            <a:r>
              <a:rPr lang="en-US" b="0" i="0" dirty="0">
                <a:solidFill>
                  <a:srgbClr val="333333"/>
                </a:solidFill>
                <a:effectLst/>
                <a:latin typeface="myriad-pro"/>
              </a:rPr>
              <a:t>, </a:t>
            </a:r>
            <a:r>
              <a:rPr lang="en-US" b="0" i="0" dirty="0" err="1">
                <a:solidFill>
                  <a:srgbClr val="333333"/>
                </a:solidFill>
                <a:effectLst/>
                <a:latin typeface="myriad-pro"/>
              </a:rPr>
              <a:t>porque</a:t>
            </a:r>
            <a:r>
              <a:rPr lang="en-US" b="0" i="0" dirty="0">
                <a:solidFill>
                  <a:srgbClr val="333333"/>
                </a:solidFill>
                <a:effectLst/>
                <a:latin typeface="myriad-pro"/>
              </a:rPr>
              <a:t> </a:t>
            </a:r>
            <a:r>
              <a:rPr lang="en-US" b="0" i="0" dirty="0" err="1">
                <a:solidFill>
                  <a:srgbClr val="333333"/>
                </a:solidFill>
                <a:effectLst/>
                <a:latin typeface="myriad-pro"/>
              </a:rPr>
              <a:t>precisas</a:t>
            </a:r>
            <a:r>
              <a:rPr lang="en-US" b="0" i="0" dirty="0">
                <a:solidFill>
                  <a:srgbClr val="333333"/>
                </a:solidFill>
                <a:effectLst/>
                <a:latin typeface="myriad-pro"/>
              </a:rPr>
              <a:t> de </a:t>
            </a:r>
            <a:r>
              <a:rPr lang="en-US" b="0" i="0" dirty="0" err="1">
                <a:solidFill>
                  <a:srgbClr val="333333"/>
                </a:solidFill>
                <a:effectLst/>
                <a:latin typeface="myriad-pro"/>
              </a:rPr>
              <a:t>código</a:t>
            </a:r>
            <a:r>
              <a:rPr lang="en-US" b="0" i="0" dirty="0">
                <a:solidFill>
                  <a:srgbClr val="333333"/>
                </a:solidFill>
                <a:effectLst/>
                <a:latin typeface="myriad-pro"/>
              </a:rPr>
              <a:t> </a:t>
            </a:r>
            <a:r>
              <a:rPr lang="en-US" b="0" i="0" dirty="0" err="1">
                <a:solidFill>
                  <a:srgbClr val="333333"/>
                </a:solidFill>
                <a:effectLst/>
                <a:latin typeface="myriad-pro"/>
              </a:rPr>
              <a:t>especializado</a:t>
            </a:r>
            <a:r>
              <a:rPr lang="en-US" b="0" i="0" dirty="0">
                <a:solidFill>
                  <a:srgbClr val="333333"/>
                </a:solidFill>
                <a:effectLst/>
                <a:latin typeface="myriad-pro"/>
              </a:rPr>
              <a:t>. </a:t>
            </a:r>
            <a:r>
              <a:rPr lang="en-US" b="0" i="0" dirty="0" err="1">
                <a:solidFill>
                  <a:srgbClr val="333333"/>
                </a:solidFill>
                <a:effectLst/>
                <a:latin typeface="myriad-pro"/>
              </a:rPr>
              <a:t>Pode</a:t>
            </a:r>
            <a:r>
              <a:rPr lang="en-US" b="0" i="0" dirty="0">
                <a:solidFill>
                  <a:srgbClr val="333333"/>
                </a:solidFill>
                <a:effectLst/>
                <a:latin typeface="myriad-pro"/>
              </a:rPr>
              <a:t> ser </a:t>
            </a:r>
            <a:r>
              <a:rPr lang="en-US" b="0" i="0" dirty="0" err="1">
                <a:solidFill>
                  <a:srgbClr val="333333"/>
                </a:solidFill>
                <a:effectLst/>
                <a:latin typeface="myriad-pro"/>
              </a:rPr>
              <a:t>genérico</a:t>
            </a:r>
            <a:r>
              <a:rPr lang="en-US" b="0" i="0" dirty="0">
                <a:solidFill>
                  <a:srgbClr val="333333"/>
                </a:solidFill>
                <a:effectLst/>
                <a:latin typeface="myriad-pro"/>
              </a:rPr>
              <a:t> se for </a:t>
            </a:r>
            <a:r>
              <a:rPr lang="en-US" b="0" i="0" dirty="0" err="1">
                <a:solidFill>
                  <a:srgbClr val="333333"/>
                </a:solidFill>
                <a:effectLst/>
                <a:latin typeface="myriad-pro"/>
              </a:rPr>
              <a:t>útil</a:t>
            </a:r>
            <a:r>
              <a:rPr lang="en-US" b="0" i="0" dirty="0">
                <a:solidFill>
                  <a:srgbClr val="333333"/>
                </a:solidFill>
                <a:effectLst/>
                <a:latin typeface="myriad-pro"/>
              </a:rPr>
              <a:t>, mas </a:t>
            </a:r>
            <a:r>
              <a:rPr lang="en-US" b="0" i="0" dirty="0" err="1">
                <a:solidFill>
                  <a:srgbClr val="333333"/>
                </a:solidFill>
                <a:effectLst/>
                <a:latin typeface="myriad-pro"/>
              </a:rPr>
              <a:t>não</a:t>
            </a:r>
            <a:r>
              <a:rPr lang="en-US" b="0" i="0" dirty="0">
                <a:solidFill>
                  <a:srgbClr val="333333"/>
                </a:solidFill>
                <a:effectLst/>
                <a:latin typeface="myriad-pro"/>
              </a:rPr>
              <a:t> </a:t>
            </a:r>
            <a:r>
              <a:rPr lang="en-US" b="0" i="0" dirty="0" err="1">
                <a:solidFill>
                  <a:srgbClr val="333333"/>
                </a:solidFill>
                <a:effectLst/>
                <a:latin typeface="myriad-pro"/>
              </a:rPr>
              <a:t>deve</a:t>
            </a:r>
            <a:r>
              <a:rPr lang="en-US" b="0" i="0" dirty="0">
                <a:solidFill>
                  <a:srgbClr val="333333"/>
                </a:solidFill>
                <a:effectLst/>
                <a:latin typeface="myriad-pro"/>
              </a:rPr>
              <a:t> ser “o </a:t>
            </a:r>
            <a:r>
              <a:rPr lang="en-US" b="0" i="0" dirty="0" err="1">
                <a:solidFill>
                  <a:srgbClr val="333333"/>
                </a:solidFill>
                <a:effectLst/>
                <a:latin typeface="myriad-pro"/>
              </a:rPr>
              <a:t>mais</a:t>
            </a:r>
            <a:r>
              <a:rPr lang="en-US" b="0" i="0" dirty="0">
                <a:solidFill>
                  <a:srgbClr val="333333"/>
                </a:solidFill>
                <a:effectLst/>
                <a:latin typeface="myriad-pro"/>
              </a:rPr>
              <a:t> </a:t>
            </a:r>
            <a:r>
              <a:rPr lang="en-US" b="0" i="0" dirty="0" err="1">
                <a:solidFill>
                  <a:srgbClr val="333333"/>
                </a:solidFill>
                <a:effectLst/>
                <a:latin typeface="myriad-pro"/>
              </a:rPr>
              <a:t>genérico</a:t>
            </a:r>
            <a:r>
              <a:rPr lang="en-US" b="0" i="0" dirty="0">
                <a:solidFill>
                  <a:srgbClr val="333333"/>
                </a:solidFill>
                <a:effectLst/>
                <a:latin typeface="myriad-pro"/>
              </a:rPr>
              <a:t> </a:t>
            </a:r>
            <a:r>
              <a:rPr lang="en-US" b="0" i="0" dirty="0" err="1">
                <a:solidFill>
                  <a:srgbClr val="333333"/>
                </a:solidFill>
                <a:effectLst/>
                <a:latin typeface="myriad-pro"/>
              </a:rPr>
              <a:t>possível</a:t>
            </a:r>
            <a:r>
              <a:rPr lang="en-US" b="0" i="0" dirty="0">
                <a:solidFill>
                  <a:srgbClr val="333333"/>
                </a:solidFill>
                <a:effectLst/>
                <a:latin typeface="myriad-pro"/>
              </a:rPr>
              <a:t>”. E </a:t>
            </a:r>
            <a:r>
              <a:rPr lang="en-US" b="0" i="0" dirty="0" err="1">
                <a:solidFill>
                  <a:srgbClr val="333333"/>
                </a:solidFill>
                <a:effectLst/>
                <a:latin typeface="myriad-pro"/>
              </a:rPr>
              <a:t>também</a:t>
            </a:r>
            <a:r>
              <a:rPr lang="en-US" b="0" i="0" dirty="0">
                <a:solidFill>
                  <a:srgbClr val="333333"/>
                </a:solidFill>
                <a:effectLst/>
                <a:latin typeface="myriad-pro"/>
              </a:rPr>
              <a:t> </a:t>
            </a:r>
            <a:r>
              <a:rPr lang="en-US" b="0" i="0" dirty="0" err="1">
                <a:solidFill>
                  <a:srgbClr val="333333"/>
                </a:solidFill>
                <a:effectLst/>
                <a:latin typeface="myriad-pro"/>
              </a:rPr>
              <a:t>não</a:t>
            </a:r>
            <a:r>
              <a:rPr lang="en-US" b="0" i="0" dirty="0">
                <a:solidFill>
                  <a:srgbClr val="333333"/>
                </a:solidFill>
                <a:effectLst/>
                <a:latin typeface="myriad-pro"/>
              </a:rPr>
              <a:t> </a:t>
            </a:r>
            <a:r>
              <a:rPr lang="en-US" b="0" i="0" dirty="0" err="1">
                <a:solidFill>
                  <a:srgbClr val="333333"/>
                </a:solidFill>
                <a:effectLst/>
                <a:latin typeface="myriad-pro"/>
              </a:rPr>
              <a:t>deve</a:t>
            </a:r>
            <a:r>
              <a:rPr lang="en-US" b="0" i="0" dirty="0">
                <a:solidFill>
                  <a:srgbClr val="333333"/>
                </a:solidFill>
                <a:effectLst/>
                <a:latin typeface="myriad-pro"/>
              </a:rPr>
              <a:t> ser o </a:t>
            </a:r>
            <a:r>
              <a:rPr lang="en-US" b="0" i="0" dirty="0" err="1">
                <a:solidFill>
                  <a:srgbClr val="333333"/>
                </a:solidFill>
                <a:effectLst/>
                <a:latin typeface="myriad-pro"/>
              </a:rPr>
              <a:t>mais</a:t>
            </a:r>
            <a:r>
              <a:rPr lang="en-US" b="0" i="0" dirty="0">
                <a:solidFill>
                  <a:srgbClr val="333333"/>
                </a:solidFill>
                <a:effectLst/>
                <a:latin typeface="myriad-pro"/>
              </a:rPr>
              <a:t> </a:t>
            </a:r>
            <a:r>
              <a:rPr lang="en-US" b="0" i="0" dirty="0" err="1">
                <a:solidFill>
                  <a:srgbClr val="333333"/>
                </a:solidFill>
                <a:effectLst/>
                <a:latin typeface="myriad-pro"/>
              </a:rPr>
              <a:t>flexível</a:t>
            </a:r>
            <a:r>
              <a:rPr lang="en-US" b="0" i="0" dirty="0">
                <a:solidFill>
                  <a:srgbClr val="333333"/>
                </a:solidFill>
                <a:effectLst/>
                <a:latin typeface="myriad-pro"/>
              </a:rPr>
              <a:t> </a:t>
            </a:r>
            <a:r>
              <a:rPr lang="en-US" b="0" i="0" dirty="0" err="1">
                <a:solidFill>
                  <a:srgbClr val="333333"/>
                </a:solidFill>
                <a:effectLst/>
                <a:latin typeface="myriad-pro"/>
              </a:rPr>
              <a:t>possível</a:t>
            </a:r>
            <a:r>
              <a:rPr lang="en-US" b="0" i="0" dirty="0">
                <a:solidFill>
                  <a:srgbClr val="333333"/>
                </a:solidFill>
                <a:effectLst/>
                <a:latin typeface="myriad-pro"/>
              </a:rPr>
              <a:t>, pois </a:t>
            </a:r>
            <a:r>
              <a:rPr lang="en-US" b="0" i="0" dirty="0" err="1">
                <a:solidFill>
                  <a:srgbClr val="333333"/>
                </a:solidFill>
                <a:effectLst/>
                <a:latin typeface="myriad-pro"/>
              </a:rPr>
              <a:t>não</a:t>
            </a:r>
            <a:r>
              <a:rPr lang="en-US" b="0" i="0" dirty="0">
                <a:solidFill>
                  <a:srgbClr val="333333"/>
                </a:solidFill>
                <a:effectLst/>
                <a:latin typeface="myriad-pro"/>
              </a:rPr>
              <a:t> é </a:t>
            </a:r>
            <a:r>
              <a:rPr lang="en-US" b="0" i="0" dirty="0" err="1">
                <a:solidFill>
                  <a:srgbClr val="333333"/>
                </a:solidFill>
                <a:effectLst/>
                <a:latin typeface="myriad-pro"/>
              </a:rPr>
              <a:t>suposto</a:t>
            </a:r>
            <a:r>
              <a:rPr lang="en-US" b="0" i="0" dirty="0">
                <a:solidFill>
                  <a:srgbClr val="333333"/>
                </a:solidFill>
                <a:effectLst/>
                <a:latin typeface="myriad-pro"/>
              </a:rPr>
              <a:t> </a:t>
            </a:r>
            <a:r>
              <a:rPr lang="en-US" b="0" i="0" dirty="0" err="1">
                <a:solidFill>
                  <a:srgbClr val="333333"/>
                </a:solidFill>
                <a:effectLst/>
                <a:latin typeface="myriad-pro"/>
              </a:rPr>
              <a:t>estarmos</a:t>
            </a:r>
            <a:r>
              <a:rPr lang="en-US" b="0" i="0" dirty="0">
                <a:solidFill>
                  <a:srgbClr val="333333"/>
                </a:solidFill>
                <a:effectLst/>
                <a:latin typeface="myriad-pro"/>
              </a:rPr>
              <a:t> a </a:t>
            </a:r>
            <a:r>
              <a:rPr lang="en-US" b="0" i="0" dirty="0" err="1">
                <a:solidFill>
                  <a:srgbClr val="333333"/>
                </a:solidFill>
                <a:effectLst/>
                <a:latin typeface="myriad-pro"/>
              </a:rPr>
              <a:t>alterar</a:t>
            </a:r>
            <a:r>
              <a:rPr lang="en-US" b="0" i="0" dirty="0">
                <a:solidFill>
                  <a:srgbClr val="333333"/>
                </a:solidFill>
                <a:effectLst/>
                <a:latin typeface="myriad-pro"/>
              </a:rPr>
              <a:t> Código. Open for extension but closed for modification.</a:t>
            </a:r>
            <a:endParaRPr lang="pt-PT" b="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b: </a:t>
            </a:r>
            <a:r>
              <a:rPr lang="pt-PT" dirty="0" err="1"/>
              <a:t>Singleton</a:t>
            </a:r>
            <a:endParaRPr lang="pt-PT"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err="1"/>
              <a:t>Option</a:t>
            </a:r>
            <a:r>
              <a:rPr lang="pt-PT" dirty="0"/>
              <a:t> 2 </a:t>
            </a:r>
          </a:p>
          <a:p>
            <a:pPr marL="0" lvl="0" indent="0" algn="l" rtl="0">
              <a:spcBef>
                <a:spcPts val="0"/>
              </a:spcBef>
              <a:spcAft>
                <a:spcPts val="0"/>
              </a:spcAft>
              <a:buNone/>
            </a:pPr>
            <a:r>
              <a:rPr lang="pt-PT" dirty="0"/>
              <a:t>Só estás preparado depois de completares as perguntas todas com sucesso. </a:t>
            </a:r>
          </a:p>
          <a:p>
            <a:pPr marL="0" lvl="0" indent="0" algn="l" rtl="0">
              <a:spcBef>
                <a:spcPts val="0"/>
              </a:spcBef>
              <a:spcAft>
                <a:spcPts val="0"/>
              </a:spcAft>
              <a:buNone/>
            </a:pPr>
            <a:r>
              <a:rPr lang="pt-PT" dirty="0"/>
              <a:t>A opção 3 está errada, porque não é assim que se fala para as pessoas.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e: Quando queremos que o comportamento dos objetos possa ser alterado em </a:t>
            </a:r>
            <a:r>
              <a:rPr lang="pt-PT" dirty="0" err="1"/>
              <a:t>run</a:t>
            </a:r>
            <a:r>
              <a:rPr lang="pt-PT" dirty="0"/>
              <a:t> time.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d: Permite que o objeto que observa tenha acesso ao estado interno do observado.</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b: Move </a:t>
            </a:r>
            <a:r>
              <a:rPr lang="pt-PT" dirty="0" err="1"/>
              <a:t>Method</a:t>
            </a:r>
            <a:endParaRPr lang="pt-PT"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c: </a:t>
            </a:r>
            <a:r>
              <a:rPr lang="pt-PT" dirty="0" err="1"/>
              <a:t>String</a:t>
            </a:r>
            <a:endParaRPr lang="pt-PT" dirty="0"/>
          </a:p>
          <a:p>
            <a:pPr marL="0" lvl="0" indent="0" algn="l" rtl="0">
              <a:spcBef>
                <a:spcPts val="0"/>
              </a:spcBef>
              <a:spcAft>
                <a:spcPts val="0"/>
              </a:spcAft>
              <a:buNone/>
            </a:pPr>
            <a:endParaRPr lang="pt-PT"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a:t>
            </a:r>
            <a:r>
              <a:rPr lang="pt-PT" dirty="0" err="1"/>
              <a:t>compareTo</a:t>
            </a:r>
            <a:endParaRPr lang="pt-PT"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b="0" i="0" dirty="0">
                <a:solidFill>
                  <a:srgbClr val="000000"/>
                </a:solidFill>
                <a:effectLst/>
                <a:latin typeface="Arial"/>
              </a:rPr>
              <a:t>Explicação:</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b="0" i="0" dirty="0">
                <a:solidFill>
                  <a:srgbClr val="C9D1D9"/>
                </a:solidFill>
                <a:effectLst/>
                <a:latin typeface="-apple-system"/>
              </a:rPr>
              <a:t>Methods </a:t>
            </a:r>
            <a:r>
              <a:rPr lang="en-US" b="0" i="0" dirty="0" err="1">
                <a:solidFill>
                  <a:srgbClr val="C9D1D9"/>
                </a:solidFill>
                <a:effectLst/>
                <a:latin typeface="-apple-system"/>
              </a:rPr>
              <a:t>getClass</a:t>
            </a:r>
            <a:r>
              <a:rPr lang="en-US" b="0" i="0" dirty="0">
                <a:solidFill>
                  <a:srgbClr val="C9D1D9"/>
                </a:solidFill>
                <a:effectLst/>
                <a:latin typeface="-apple-system"/>
              </a:rPr>
              <a:t>, equals and </a:t>
            </a:r>
            <a:r>
              <a:rPr lang="en-US" b="0" i="0" dirty="0" err="1">
                <a:solidFill>
                  <a:srgbClr val="C9D1D9"/>
                </a:solidFill>
                <a:effectLst/>
                <a:latin typeface="-apple-system"/>
              </a:rPr>
              <a:t>toString</a:t>
            </a:r>
            <a:r>
              <a:rPr lang="en-US" b="0" i="0" dirty="0">
                <a:solidFill>
                  <a:srgbClr val="C9D1D9"/>
                </a:solidFill>
                <a:effectLst/>
                <a:latin typeface="-apple-system"/>
              </a:rPr>
              <a:t> are defined for all objects, since they are defined for Object and all objects are from class or descend from Object.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b="0" i="0" dirty="0">
                <a:solidFill>
                  <a:srgbClr val="C9D1D9"/>
                </a:solidFill>
                <a:effectLst/>
                <a:latin typeface="-apple-system"/>
              </a:rPr>
              <a:t>Method </a:t>
            </a:r>
            <a:r>
              <a:rPr lang="en-US" b="0" i="0" dirty="0" err="1">
                <a:solidFill>
                  <a:srgbClr val="C9D1D9"/>
                </a:solidFill>
                <a:effectLst/>
                <a:latin typeface="-apple-system"/>
              </a:rPr>
              <a:t>compareTo</a:t>
            </a:r>
            <a:r>
              <a:rPr lang="en-US" b="0" i="0" dirty="0">
                <a:solidFill>
                  <a:srgbClr val="C9D1D9"/>
                </a:solidFill>
                <a:effectLst/>
                <a:latin typeface="-apple-system"/>
              </a:rPr>
              <a:t> is defined under the Comparable interface.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dirty="0"/>
          </a:p>
          <a:p>
            <a:pPr marL="0" lvl="0" indent="0" algn="l" rtl="0">
              <a:spcBef>
                <a:spcPts val="0"/>
              </a:spcBef>
              <a:spcAft>
                <a:spcPts val="0"/>
              </a:spcAft>
              <a:buNone/>
            </a:pPr>
            <a:endParaRPr lang="pt-PT"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e: 22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b="0" i="0" dirty="0">
                <a:solidFill>
                  <a:srgbClr val="000000"/>
                </a:solidFill>
                <a:effectLst/>
                <a:latin typeface="Arial"/>
              </a:rPr>
              <a:t>Explicação:</a:t>
            </a:r>
            <a:endParaRPr lang="pt-PT"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 </a:t>
            </a:r>
            <a:r>
              <a:rPr lang="en-US" b="0" i="0" dirty="0">
                <a:solidFill>
                  <a:srgbClr val="C9D1D9"/>
                </a:solidFill>
                <a:effectLst/>
                <a:latin typeface="-apple-system"/>
              </a:rPr>
              <a:t>Due to polymorphism, and since </a:t>
            </a:r>
            <a:r>
              <a:rPr lang="en-US" dirty="0"/>
              <a:t>obj</a:t>
            </a:r>
            <a:r>
              <a:rPr lang="en-US" b="0" i="0" dirty="0">
                <a:solidFill>
                  <a:srgbClr val="C9D1D9"/>
                </a:solidFill>
                <a:effectLst/>
                <a:latin typeface="-apple-system"/>
              </a:rPr>
              <a:t> is considered a </a:t>
            </a:r>
            <a:r>
              <a:rPr lang="en-US" dirty="0"/>
              <a:t>C1</a:t>
            </a:r>
            <a:r>
              <a:rPr lang="en-US" b="0" i="0" dirty="0">
                <a:solidFill>
                  <a:srgbClr val="C9D1D9"/>
                </a:solidFill>
                <a:effectLst/>
                <a:latin typeface="-apple-system"/>
              </a:rPr>
              <a:t> but it is actually a </a:t>
            </a:r>
            <a:r>
              <a:rPr lang="en-US" dirty="0"/>
              <a:t>C2</a:t>
            </a:r>
            <a:r>
              <a:rPr lang="en-US" b="0" i="0" dirty="0">
                <a:solidFill>
                  <a:srgbClr val="C9D1D9"/>
                </a:solidFill>
                <a:effectLst/>
                <a:latin typeface="-apple-system"/>
              </a:rPr>
              <a:t>, the corresponding overload in </a:t>
            </a:r>
            <a:r>
              <a:rPr lang="en-US" dirty="0"/>
              <a:t>C2</a:t>
            </a:r>
            <a:r>
              <a:rPr lang="en-US" b="0" i="0" dirty="0">
                <a:solidFill>
                  <a:srgbClr val="C9D1D9"/>
                </a:solidFill>
                <a:effectLst/>
                <a:latin typeface="-apple-system"/>
              </a:rPr>
              <a:t> is called. Also, </a:t>
            </a:r>
            <a:r>
              <a:rPr lang="en-US" dirty="0"/>
              <a:t>f</a:t>
            </a:r>
            <a:r>
              <a:rPr lang="en-US" b="0" i="0" dirty="0">
                <a:solidFill>
                  <a:srgbClr val="C9D1D9"/>
                </a:solidFill>
                <a:effectLst/>
                <a:latin typeface="-apple-system"/>
              </a:rPr>
              <a:t> and </a:t>
            </a:r>
            <a:r>
              <a:rPr lang="en-US" dirty="0"/>
              <a:t>g</a:t>
            </a:r>
            <a:r>
              <a:rPr lang="en-US" b="0" i="0" dirty="0">
                <a:solidFill>
                  <a:srgbClr val="C9D1D9"/>
                </a:solidFill>
                <a:effectLst/>
                <a:latin typeface="-apple-system"/>
              </a:rPr>
              <a:t> return strings, so adding them results in concatenation, not in mathematical addition.</a:t>
            </a:r>
            <a:endParaRPr lang="pt-PT" dirty="0"/>
          </a:p>
          <a:p>
            <a:pPr marL="0" lvl="0" indent="0" algn="l" rtl="0">
              <a:spcBef>
                <a:spcPts val="0"/>
              </a:spcBef>
              <a:spcAft>
                <a:spcPts val="0"/>
              </a:spcAft>
              <a:buNone/>
            </a:pPr>
            <a:endParaRPr lang="pt-PT"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a:t>
            </a:r>
            <a:r>
              <a:rPr lang="pt-PT" dirty="0" err="1"/>
              <a:t>fail</a:t>
            </a:r>
            <a:endParaRPr lang="pt-PT" dirty="0"/>
          </a:p>
          <a:p>
            <a:pPr marL="0" lvl="0" indent="0" algn="l" rtl="0">
              <a:spcBef>
                <a:spcPts val="0"/>
              </a:spcBef>
              <a:spcAft>
                <a:spcPts val="0"/>
              </a:spcAft>
              <a:buNone/>
            </a:pPr>
            <a:endParaRPr lang="pt-PT"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As ferramentas de análise de cobertura de código como </a:t>
            </a:r>
            <a:r>
              <a:rPr lang="pt-PT" dirty="0" err="1"/>
              <a:t>EclEmma</a:t>
            </a:r>
            <a:r>
              <a:rPr lang="pt-PT" dirty="0"/>
              <a:t> são fundamentais para conceber testes segundo a abordagem </a:t>
            </a:r>
            <a:r>
              <a:rPr lang="pt-PT" dirty="0" err="1"/>
              <a:t>test‐driven</a:t>
            </a:r>
            <a:r>
              <a:rPr lang="pt-PT" dirty="0"/>
              <a:t> </a:t>
            </a:r>
            <a:r>
              <a:rPr lang="pt-PT" dirty="0" err="1"/>
              <a:t>development</a:t>
            </a:r>
            <a:r>
              <a:rPr lang="pt-PT" dirty="0"/>
              <a:t> (TDD).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b="0" i="0" dirty="0">
                <a:solidFill>
                  <a:srgbClr val="000000"/>
                </a:solidFill>
                <a:effectLst/>
                <a:latin typeface="Arial"/>
              </a:rPr>
              <a:t>Explicação:</a:t>
            </a:r>
            <a:endParaRPr lang="pt-PT"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 </a:t>
            </a:r>
            <a:r>
              <a:rPr lang="en-US" b="0" i="0" dirty="0">
                <a:solidFill>
                  <a:srgbClr val="C9D1D9"/>
                </a:solidFill>
                <a:effectLst/>
                <a:latin typeface="-apple-system"/>
              </a:rPr>
              <a:t>Test-driven development is a process relying on the repetition of the development cycle: each requirement is turned into a very specific set of test cases, and code is improved until it passes. Coverage tools are especially unimportant in TDD since features are only developed to pass specific tests, so there is a general guarantee that almost all code is covered by the tests initially developed to satisfy a requirement.</a:t>
            </a:r>
            <a:endParaRPr lang="pt-PT"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e: </a:t>
            </a:r>
            <a:r>
              <a:rPr lang="pt-PT" dirty="0" err="1"/>
              <a:t>HashMap</a:t>
            </a:r>
            <a:r>
              <a:rPr lang="pt-PT" dirty="0"/>
              <a:t>&lt;Estudante, </a:t>
            </a:r>
            <a:r>
              <a:rPr lang="pt-PT" dirty="0" err="1"/>
              <a:t>TreeSet</a:t>
            </a:r>
            <a:r>
              <a:rPr lang="pt-PT" dirty="0"/>
              <a:t>&lt;Projeto&gt;&gt;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b="0" i="0" dirty="0">
                <a:solidFill>
                  <a:srgbClr val="000000"/>
                </a:solidFill>
                <a:effectLst/>
                <a:latin typeface="Arial"/>
              </a:rPr>
              <a:t>Explicação:</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pt-PT" dirty="0" err="1"/>
              <a:t>Option</a:t>
            </a:r>
            <a:r>
              <a:rPr lang="pt-PT" dirty="0"/>
              <a:t> A: </a:t>
            </a:r>
            <a:r>
              <a:rPr lang="pt-PT" dirty="0" err="1"/>
              <a:t>HashSet</a:t>
            </a:r>
            <a:r>
              <a:rPr lang="pt-PT" b="0" i="0" dirty="0">
                <a:solidFill>
                  <a:srgbClr val="C9D1D9"/>
                </a:solidFill>
                <a:effectLst/>
                <a:latin typeface="-apple-system"/>
              </a:rPr>
              <a:t> </a:t>
            </a:r>
            <a:r>
              <a:rPr lang="pt-PT" b="0" i="0" dirty="0" err="1">
                <a:solidFill>
                  <a:srgbClr val="C9D1D9"/>
                </a:solidFill>
                <a:effectLst/>
                <a:latin typeface="-apple-system"/>
              </a:rPr>
              <a:t>is</a:t>
            </a:r>
            <a:r>
              <a:rPr lang="pt-PT" b="0" i="0" dirty="0">
                <a:solidFill>
                  <a:srgbClr val="C9D1D9"/>
                </a:solidFill>
                <a:effectLst/>
                <a:latin typeface="-apple-system"/>
              </a:rPr>
              <a:t> </a:t>
            </a:r>
            <a:r>
              <a:rPr lang="pt-PT" b="0" i="0" dirty="0" err="1">
                <a:solidFill>
                  <a:srgbClr val="C9D1D9"/>
                </a:solidFill>
                <a:effectLst/>
                <a:latin typeface="-apple-system"/>
              </a:rPr>
              <a:t>not</a:t>
            </a:r>
            <a:r>
              <a:rPr lang="pt-PT" b="0" i="0" dirty="0">
                <a:solidFill>
                  <a:srgbClr val="C9D1D9"/>
                </a:solidFill>
                <a:effectLst/>
                <a:latin typeface="-apple-system"/>
              </a:rPr>
              <a:t> </a:t>
            </a:r>
            <a:r>
              <a:rPr lang="pt-PT" b="0" i="0" dirty="0" err="1">
                <a:solidFill>
                  <a:srgbClr val="C9D1D9"/>
                </a:solidFill>
                <a:effectLst/>
                <a:latin typeface="-apple-system"/>
              </a:rPr>
              <a:t>sorted</a:t>
            </a:r>
            <a:r>
              <a:rPr lang="pt-PT" b="0" i="0" dirty="0">
                <a:solidFill>
                  <a:srgbClr val="C9D1D9"/>
                </a:solidFill>
                <a:effectLst/>
                <a:latin typeface="-apple-system"/>
              </a:rPr>
              <a: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pt-PT" b="0" i="0" dirty="0" err="1">
                <a:solidFill>
                  <a:srgbClr val="C9D1D9"/>
                </a:solidFill>
                <a:effectLst/>
                <a:latin typeface="-apple-system"/>
              </a:rPr>
              <a:t>Option</a:t>
            </a:r>
            <a:r>
              <a:rPr lang="pt-PT" b="0" i="0" dirty="0">
                <a:solidFill>
                  <a:srgbClr val="C9D1D9"/>
                </a:solidFill>
                <a:effectLst/>
                <a:latin typeface="-apple-system"/>
              </a:rPr>
              <a:t> B: </a:t>
            </a:r>
            <a:r>
              <a:rPr lang="en-US" b="0" i="0" dirty="0">
                <a:solidFill>
                  <a:srgbClr val="C9D1D9"/>
                </a:solidFill>
                <a:effectLst/>
                <a:latin typeface="-apple-system"/>
              </a:rPr>
              <a:t>Illegal statement, </a:t>
            </a:r>
            <a:r>
              <a:rPr lang="en-US" dirty="0"/>
              <a:t>LinkedList</a:t>
            </a:r>
            <a:r>
              <a:rPr lang="en-US" b="0" i="0" dirty="0">
                <a:solidFill>
                  <a:srgbClr val="C9D1D9"/>
                </a:solidFill>
                <a:effectLst/>
                <a:latin typeface="-apple-system"/>
              </a:rPr>
              <a:t> accepts only one template variable. </a:t>
            </a:r>
            <a:r>
              <a:rPr lang="en-US" dirty="0" err="1"/>
              <a:t>ArrayList</a:t>
            </a:r>
            <a:r>
              <a:rPr lang="en-US" b="0" i="0" dirty="0">
                <a:solidFill>
                  <a:srgbClr val="C9D1D9"/>
                </a:solidFill>
                <a:effectLst/>
                <a:latin typeface="-apple-system"/>
              </a:rPr>
              <a:t> is not sorted.</a:t>
            </a:r>
            <a:endParaRPr lang="pt-PT" b="0" i="0" dirty="0">
              <a:solidFill>
                <a:srgbClr val="C9D1D9"/>
              </a:solidFill>
              <a:effectLst/>
              <a:latin typeface="-apple-system"/>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pt-PT" b="0" i="0" dirty="0" err="1">
                <a:solidFill>
                  <a:srgbClr val="C9D1D9"/>
                </a:solidFill>
                <a:effectLst/>
                <a:latin typeface="-apple-system"/>
              </a:rPr>
              <a:t>Option</a:t>
            </a:r>
            <a:r>
              <a:rPr lang="pt-PT" b="0" i="0" dirty="0">
                <a:solidFill>
                  <a:srgbClr val="C9D1D9"/>
                </a:solidFill>
                <a:effectLst/>
                <a:latin typeface="-apple-system"/>
              </a:rPr>
              <a:t> D: </a:t>
            </a:r>
            <a:r>
              <a:rPr lang="pt-PT" dirty="0" err="1"/>
              <a:t>ArrayList</a:t>
            </a:r>
            <a:r>
              <a:rPr lang="pt-PT" b="0" i="0" dirty="0">
                <a:solidFill>
                  <a:srgbClr val="C9D1D9"/>
                </a:solidFill>
                <a:effectLst/>
                <a:latin typeface="-apple-system"/>
              </a:rPr>
              <a:t> </a:t>
            </a:r>
            <a:r>
              <a:rPr lang="pt-PT" b="0" i="0" dirty="0" err="1">
                <a:solidFill>
                  <a:srgbClr val="C9D1D9"/>
                </a:solidFill>
                <a:effectLst/>
                <a:latin typeface="-apple-system"/>
              </a:rPr>
              <a:t>is</a:t>
            </a:r>
            <a:r>
              <a:rPr lang="pt-PT" b="0" i="0" dirty="0">
                <a:solidFill>
                  <a:srgbClr val="C9D1D9"/>
                </a:solidFill>
                <a:effectLst/>
                <a:latin typeface="-apple-system"/>
              </a:rPr>
              <a:t> </a:t>
            </a:r>
            <a:r>
              <a:rPr lang="pt-PT" b="0" i="0" dirty="0" err="1">
                <a:solidFill>
                  <a:srgbClr val="C9D1D9"/>
                </a:solidFill>
                <a:effectLst/>
                <a:latin typeface="-apple-system"/>
              </a:rPr>
              <a:t>not</a:t>
            </a:r>
            <a:r>
              <a:rPr lang="pt-PT" b="0" i="0" dirty="0">
                <a:solidFill>
                  <a:srgbClr val="C9D1D9"/>
                </a:solidFill>
                <a:effectLst/>
                <a:latin typeface="-apple-system"/>
              </a:rPr>
              <a:t> </a:t>
            </a:r>
            <a:r>
              <a:rPr lang="pt-PT" b="0" i="0" dirty="0" err="1">
                <a:solidFill>
                  <a:srgbClr val="C9D1D9"/>
                </a:solidFill>
                <a:effectLst/>
                <a:latin typeface="-apple-system"/>
              </a:rPr>
              <a:t>sorted</a:t>
            </a:r>
            <a:r>
              <a:rPr lang="pt-PT" b="0" i="0" dirty="0">
                <a:solidFill>
                  <a:srgbClr val="C9D1D9"/>
                </a:solidFill>
                <a:effectLst/>
                <a:latin typeface="-apple-system"/>
              </a:rPr>
              <a: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pt-PT" b="0" i="0" dirty="0" err="1">
                <a:solidFill>
                  <a:srgbClr val="C9D1D9"/>
                </a:solidFill>
                <a:effectLst/>
                <a:latin typeface="-apple-system"/>
              </a:rPr>
              <a:t>Option</a:t>
            </a:r>
            <a:r>
              <a:rPr lang="pt-PT" b="0" i="0" dirty="0">
                <a:solidFill>
                  <a:srgbClr val="C9D1D9"/>
                </a:solidFill>
                <a:effectLst/>
                <a:latin typeface="-apple-system"/>
              </a:rPr>
              <a:t> E: </a:t>
            </a:r>
            <a:r>
              <a:rPr lang="en-US" b="0" i="0" dirty="0">
                <a:solidFill>
                  <a:srgbClr val="C9D1D9"/>
                </a:solidFill>
                <a:effectLst/>
                <a:latin typeface="-apple-system"/>
              </a:rPr>
              <a:t>Maps each student to preferred projects, and sorts projects.</a:t>
            </a:r>
            <a:endParaRPr lang="pt-PT"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a:t>
            </a:r>
            <a:r>
              <a:rPr lang="en-US" b="0" i="0" u="none" strike="noStrike" dirty="0">
                <a:solidFill>
                  <a:srgbClr val="AAAAAA"/>
                </a:solidFill>
                <a:effectLst/>
                <a:latin typeface="Arial" panose="020B0604020202020204" pitchFamily="34" charset="0"/>
              </a:rPr>
              <a:t>These design patterns provide a way to create objects while hiding the creation logic, rather than instantiating objects directly using new </a:t>
            </a:r>
            <a:r>
              <a:rPr lang="en-US" b="0" i="0" u="none" strike="noStrike" dirty="0" err="1">
                <a:solidFill>
                  <a:srgbClr val="AAAAAA"/>
                </a:solidFill>
                <a:effectLst/>
                <a:latin typeface="Arial" panose="020B0604020202020204" pitchFamily="34" charset="0"/>
              </a:rPr>
              <a:t>opreator</a:t>
            </a:r>
            <a:r>
              <a:rPr lang="en-US" b="0" i="0" u="none" strike="noStrike" dirty="0">
                <a:solidFill>
                  <a:srgbClr val="AAAAAA"/>
                </a:solidFill>
                <a:effectLst/>
                <a:latin typeface="Arial" panose="020B0604020202020204" pitchFamily="34" charset="0"/>
              </a:rPr>
              <a:t>.</a:t>
            </a:r>
            <a:endParaRPr lang="pt-PT" b="0" i="0" u="none" strike="noStrike" dirty="0">
              <a:solidFill>
                <a:srgbClr val="AAAAAA"/>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(2017)</a:t>
            </a:r>
          </a:p>
          <a:p>
            <a:pPr marL="0" lvl="0" indent="0" algn="l" rtl="0">
              <a:spcBef>
                <a:spcPts val="0"/>
              </a:spcBef>
              <a:spcAft>
                <a:spcPts val="0"/>
              </a:spcAft>
              <a:buNone/>
            </a:pPr>
            <a:r>
              <a:rPr lang="pt-PT" dirty="0"/>
              <a:t>Opção c: </a:t>
            </a:r>
            <a:r>
              <a:rPr lang="en-US" dirty="0"/>
              <a:t>Working directory, Index (Stage), HEAD.</a:t>
            </a:r>
            <a:endParaRPr lang="pt-PT"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As classes serializáveis devem ser anotadas com a anotação @Serializable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Explicação: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 </a:t>
            </a:r>
            <a:r>
              <a:rPr lang="en-US" b="0" i="0" dirty="0">
                <a:solidFill>
                  <a:srgbClr val="C9D1D9"/>
                </a:solidFill>
                <a:effectLst/>
                <a:latin typeface="-apple-system"/>
              </a:rPr>
              <a:t>Serializable classes should implement </a:t>
            </a:r>
            <a:r>
              <a:rPr lang="en-US" dirty="0"/>
              <a:t>Serializable</a:t>
            </a:r>
            <a:r>
              <a:rPr lang="en-US" b="0" i="0" dirty="0">
                <a:solidFill>
                  <a:srgbClr val="C9D1D9"/>
                </a:solidFill>
                <a:effectLst/>
                <a:latin typeface="-apple-system"/>
              </a:rPr>
              <a:t>.</a:t>
            </a:r>
            <a:endParaRPr lang="pt-PT"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a:t>
            </a:r>
            <a:r>
              <a:rPr lang="en-US" b="0" i="0" u="none" strike="noStrike" dirty="0">
                <a:solidFill>
                  <a:srgbClr val="AAAAAA"/>
                </a:solidFill>
                <a:effectLst/>
                <a:latin typeface="Arial" panose="020B0604020202020204" pitchFamily="34" charset="0"/>
              </a:rPr>
              <a:t>This pattern is used where we need to treat a group of objects in similar way as a single object.</a:t>
            </a:r>
            <a:endParaRPr lang="pt-PT"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e: O número máximo de </a:t>
            </a:r>
            <a:r>
              <a:rPr lang="pt-PT" dirty="0" err="1"/>
              <a:t>threads</a:t>
            </a:r>
            <a:r>
              <a:rPr lang="pt-PT" dirty="0"/>
              <a:t> numa aplicação Android é igual ao número de cores (núcleos) do processador.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Explicação: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 </a:t>
            </a:r>
            <a:r>
              <a:rPr lang="en-US" b="0" i="0" dirty="0">
                <a:solidFill>
                  <a:srgbClr val="C9D1D9"/>
                </a:solidFill>
                <a:effectLst/>
                <a:latin typeface="-apple-system"/>
              </a:rPr>
              <a:t>This is false, since one may launch more threads than processor cores, but each core can handle only one thread at a time.</a:t>
            </a:r>
            <a:endParaRPr lang="pt-PT"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c: Permite determinar que partes do código consomem mais tempo de execução.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Explicação: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 </a:t>
            </a:r>
            <a:r>
              <a:rPr lang="en-US" b="0" i="0" dirty="0">
                <a:solidFill>
                  <a:srgbClr val="C9D1D9"/>
                </a:solidFill>
                <a:effectLst/>
                <a:latin typeface="-apple-system"/>
              </a:rPr>
              <a:t>That is the definition of profiling a program.</a:t>
            </a:r>
            <a:endParaRPr lang="pt-PT"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t>
            </a:r>
            <a:r>
              <a:rPr lang="pt-PT" b="0" i="0" u="none" strike="noStrike" dirty="0">
                <a:solidFill>
                  <a:srgbClr val="3EAA1C"/>
                </a:solidFill>
                <a:effectLst/>
                <a:latin typeface="Arial" panose="020B0604020202020204" pitchFamily="34" charset="0"/>
              </a:rPr>
              <a:t>C</a:t>
            </a:r>
            <a:r>
              <a:rPr lang="pt-PT" b="0" i="0" u="none" strike="noStrike" dirty="0">
                <a:solidFill>
                  <a:srgbClr val="AAAAAA"/>
                </a:solidFill>
                <a:effectLst/>
                <a:latin typeface="Arial" panose="020B0604020202020204" pitchFamily="34" charset="0"/>
              </a:rPr>
              <a:t>: </a:t>
            </a:r>
            <a:r>
              <a:rPr lang="pt-PT" b="0" i="0" u="none" strike="noStrike" dirty="0" err="1">
                <a:solidFill>
                  <a:srgbClr val="AAAAAA"/>
                </a:solidFill>
                <a:effectLst/>
                <a:latin typeface="Arial" panose="020B0604020202020204" pitchFamily="34" charset="0"/>
              </a:rPr>
              <a:t>Singleton</a:t>
            </a:r>
            <a:r>
              <a:rPr lang="pt-PT" b="0" i="0" u="none" strike="noStrike" dirty="0">
                <a:solidFill>
                  <a:srgbClr val="AAAAAA"/>
                </a:solidFill>
                <a:effectLst/>
                <a:latin typeface="Arial" panose="020B0604020202020204" pitchFamily="34" charset="0"/>
              </a:rPr>
              <a:t> </a:t>
            </a:r>
            <a:r>
              <a:rPr lang="pt-PT" b="0" i="0" u="none" strike="noStrike" dirty="0" err="1">
                <a:solidFill>
                  <a:srgbClr val="AAAAAA"/>
                </a:solidFill>
                <a:effectLst/>
                <a:latin typeface="Arial" panose="020B0604020202020204" pitchFamily="34" charset="0"/>
              </a:rPr>
              <a:t>Pattern</a:t>
            </a:r>
            <a:endParaRPr lang="pt-PT"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d: O mecanismo de reflexão permite adicionar métodos a uma classe existente em tempo de execução</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a:t>
            </a:r>
            <a:r>
              <a:rPr lang="en-US" dirty="0"/>
              <a:t>class C2 implements I1 extends C1 { private Set r3; private C4 r4; } </a:t>
            </a:r>
            <a:endParaRPr lang="pt-PT"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evento (</a:t>
            </a:r>
            <a:r>
              <a:rPr lang="pt-PT" dirty="0" err="1"/>
              <a:t>trigger</a:t>
            </a:r>
            <a:r>
              <a:rPr lang="pt-PT" dirty="0"/>
              <a:t>), condição (</a:t>
            </a:r>
            <a:r>
              <a:rPr lang="pt-PT" dirty="0" err="1"/>
              <a:t>guard</a:t>
            </a:r>
            <a:r>
              <a:rPr lang="pt-PT" dirty="0"/>
              <a:t>) e ação (</a:t>
            </a:r>
            <a:r>
              <a:rPr lang="pt-PT" dirty="0" err="1"/>
              <a:t>effect</a:t>
            </a:r>
            <a:r>
              <a:rPr lang="pt-PT" dirty="0"/>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Linhas de vida, mensagens e fragmentos combinados.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STRATEGY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Explicação: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 - </a:t>
            </a:r>
            <a:r>
              <a:rPr lang="pt-PT" dirty="0" err="1"/>
              <a:t>Strategy</a:t>
            </a:r>
            <a:r>
              <a:rPr lang="pt-PT" dirty="0"/>
              <a:t> e </a:t>
            </a:r>
            <a:r>
              <a:rPr lang="pt-PT" dirty="0" err="1"/>
              <a:t>State</a:t>
            </a:r>
            <a:r>
              <a:rPr lang="pt-PT" dirty="0"/>
              <a:t> são parecidos. A forma de ver qual deles é nesta pergunta é pelos nomes. </a:t>
            </a:r>
            <a:r>
              <a:rPr lang="pt-PT" dirty="0" err="1"/>
              <a:t>Animation</a:t>
            </a:r>
            <a:r>
              <a:rPr lang="pt-PT" dirty="0"/>
              <a:t> indica-nos que não estamos a falar do estado do dragão, mas sim a estratégia de animação.</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b: Encapsulamento refere-se à possibilidade de definir classes públicas dentro doutras classes.</a:t>
            </a:r>
          </a:p>
          <a:p>
            <a:pPr marL="0" lvl="0" indent="0" algn="l" rtl="0">
              <a:spcBef>
                <a:spcPts val="0"/>
              </a:spcBef>
              <a:spcAft>
                <a:spcPts val="0"/>
              </a:spcAft>
              <a:buNone/>
            </a:pPr>
            <a:endParaRPr lang="pt-PT" dirty="0"/>
          </a:p>
          <a:p>
            <a:pPr marL="0" lvl="0" indent="0" algn="l" rtl="0">
              <a:spcBef>
                <a:spcPts val="0"/>
              </a:spcBef>
              <a:spcAft>
                <a:spcPts val="0"/>
              </a:spcAft>
              <a:buNone/>
            </a:pPr>
            <a:r>
              <a:rPr lang="pt-PT" dirty="0"/>
              <a:t>Encapsulamento serve para controlar o acesso aos atributos e métodos de uma classe (</a:t>
            </a:r>
            <a:r>
              <a:rPr lang="pt-PT" dirty="0" err="1"/>
              <a:t>private</a:t>
            </a:r>
            <a:r>
              <a:rPr lang="pt-PT" dirty="0"/>
              <a:t>, </a:t>
            </a:r>
            <a:r>
              <a:rPr lang="pt-PT" dirty="0" err="1"/>
              <a:t>protected</a:t>
            </a:r>
            <a:r>
              <a:rPr lang="pt-PT" dirty="0"/>
              <a:t>, </a:t>
            </a:r>
            <a:r>
              <a:rPr lang="pt-PT" dirty="0" err="1"/>
              <a:t>public</a:t>
            </a:r>
            <a:r>
              <a:rPr lang="pt-PT" dirty="0"/>
              <a:t>).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c: </a:t>
            </a:r>
            <a:r>
              <a:rPr lang="pt-PT" dirty="0" err="1"/>
              <a:t>Temporary</a:t>
            </a:r>
            <a:r>
              <a:rPr lang="pt-PT" dirty="0"/>
              <a:t> </a:t>
            </a:r>
            <a:r>
              <a:rPr lang="pt-PT" dirty="0" err="1"/>
              <a:t>field</a:t>
            </a:r>
            <a:endParaRPr lang="pt-PT"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Explicação: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 -  </a:t>
            </a:r>
            <a:r>
              <a:rPr lang="en-US" b="0" i="0" u="none" strike="noStrike" dirty="0">
                <a:solidFill>
                  <a:schemeClr val="bg1"/>
                </a:solidFill>
                <a:effectLst/>
                <a:latin typeface="-apple-system"/>
                <a:hlinkClick r:id="rId3">
                  <a:extLst>
                    <a:ext uri="{A12FA001-AC4F-418D-AE19-62706E023703}">
                      <ahyp:hlinkClr xmlns:ahyp="http://schemas.microsoft.com/office/drawing/2018/hyperlinkcolor" val="tx"/>
                    </a:ext>
                  </a:extLst>
                </a:hlinkClick>
              </a:rPr>
              <a:t>Temporary fields</a:t>
            </a:r>
            <a:r>
              <a:rPr lang="en-US" b="0" i="0" u="none" dirty="0">
                <a:solidFill>
                  <a:schemeClr val="bg1"/>
                </a:solidFill>
                <a:effectLst/>
                <a:latin typeface="-apple-system"/>
              </a:rPr>
              <a:t> </a:t>
            </a:r>
            <a:r>
              <a:rPr lang="en-US" b="0" i="0" dirty="0">
                <a:solidFill>
                  <a:srgbClr val="C9D1D9"/>
                </a:solidFill>
                <a:effectLst/>
                <a:latin typeface="-apple-system"/>
              </a:rPr>
              <a:t>are those that are only used under certain circumstances, otherwise they're empty. Temporary fields are </a:t>
            </a:r>
            <a:r>
              <a:rPr lang="en-US" b="1" i="0" dirty="0">
                <a:solidFill>
                  <a:srgbClr val="C9D1D9"/>
                </a:solidFill>
                <a:effectLst/>
                <a:latin typeface="-apple-system"/>
              </a:rPr>
              <a:t>not</a:t>
            </a:r>
            <a:r>
              <a:rPr lang="en-US" b="0" i="0" dirty="0">
                <a:solidFill>
                  <a:srgbClr val="C9D1D9"/>
                </a:solidFill>
                <a:effectLst/>
                <a:latin typeface="-apple-system"/>
              </a:rPr>
              <a:t> temporary variables.</a:t>
            </a:r>
            <a:endParaRPr lang="pt-PT"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(2016)</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a:t>
            </a:r>
            <a:r>
              <a:rPr lang="en-US" dirty="0"/>
              <a:t>Move Method (para </a:t>
            </a:r>
            <a:r>
              <a:rPr lang="en-US" dirty="0" err="1"/>
              <a:t>classe</a:t>
            </a:r>
            <a:r>
              <a:rPr lang="en-US" dirty="0"/>
              <a:t> Position) </a:t>
            </a:r>
            <a:endParaRPr lang="pt-PT"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Encapsulamento refere-se à possibilidade de definir classes públicas dentro doutras classes.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a:t>
            </a:r>
            <a:r>
              <a:rPr lang="pt-PT" dirty="0" err="1"/>
              <a:t>onerror</a:t>
            </a:r>
            <a:endParaRPr lang="pt-PT"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e: As ferramentas de teste de mutação como PIT são usadas para gerar automaticamente novos testes, por mutação de testes existentes com base em algoritmos genéticos.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Explicação:</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b="0" i="0" dirty="0">
                <a:solidFill>
                  <a:srgbClr val="C9D1D9"/>
                </a:solidFill>
                <a:effectLst/>
                <a:latin typeface="-apple-system"/>
              </a:rPr>
              <a:t>Mutation testing tools do not create tests, they create mutants of the code being tested and evaluate which of those mutants are killed by the tests.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b="0" i="0" dirty="0">
                <a:solidFill>
                  <a:srgbClr val="C9D1D9"/>
                </a:solidFill>
                <a:effectLst/>
                <a:latin typeface="-apple-system"/>
              </a:rPr>
              <a:t>Property-based testing tools like </a:t>
            </a:r>
            <a:r>
              <a:rPr lang="en-US" b="0" i="0" u="none" strike="noStrike" dirty="0" err="1">
                <a:solidFill>
                  <a:srgbClr val="C9D1D9"/>
                </a:solidFill>
                <a:effectLst/>
                <a:latin typeface="-apple-system"/>
                <a:hlinkClick r:id="rId3"/>
              </a:rPr>
              <a:t>jqwik</a:t>
            </a:r>
            <a:r>
              <a:rPr lang="en-US" b="0" i="0" dirty="0">
                <a:solidFill>
                  <a:srgbClr val="C9D1D9"/>
                </a:solidFill>
                <a:effectLst/>
                <a:latin typeface="-apple-system"/>
              </a:rPr>
              <a:t> make assertions in a way very similar to what is described in this option, by internally creating new tests based on the stated properties of input and output.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c: </a:t>
            </a:r>
            <a:r>
              <a:rPr lang="pt-PT" dirty="0" err="1"/>
              <a:t>TreeSet</a:t>
            </a:r>
            <a:r>
              <a:rPr lang="pt-PT" dirty="0"/>
              <a:t>&lt;</a:t>
            </a:r>
            <a:r>
              <a:rPr lang="pt-PT" dirty="0" err="1"/>
              <a:t>Double</a:t>
            </a:r>
            <a:r>
              <a:rPr lang="pt-PT" dirty="0"/>
              <a:t>&gt;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d: Converter facilmente um objeto (e todos os por ele referenciados) para uma sequência de bytes que pode ser enviada para um </a:t>
            </a:r>
            <a:r>
              <a:rPr lang="pt-PT" dirty="0" err="1"/>
              <a:t>stream</a:t>
            </a:r>
            <a:r>
              <a:rPr lang="pt-PT" dirty="0"/>
              <a:t> (ficheiro, rede, etc.).</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b: final</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Desenvolver aplicações em Android que se adaptam facilmente às dimensões de múltiplos dispositivos.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c: Permite determinar que métodos consomem mais tempo de execução.</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dependência</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d: </a:t>
            </a:r>
            <a:r>
              <a:rPr lang="en-US" dirty="0"/>
              <a:t>class C4 implements I1 extends C2 { private HashSet r3; }</a:t>
            </a:r>
            <a:endParaRPr lang="pt-PT"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transição.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Explicação: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 </a:t>
            </a:r>
            <a:r>
              <a:rPr lang="en-US" b="0" i="0" dirty="0">
                <a:solidFill>
                  <a:srgbClr val="C9D1D9"/>
                </a:solidFill>
                <a:effectLst/>
                <a:latin typeface="-apple-system"/>
              </a:rPr>
              <a:t>Transitions are only used in state diagrams.</a:t>
            </a:r>
            <a:endParaRPr lang="pt-PT"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d: Não podem existir múltiplas transições com o mesmo evento e o mesmo estado de origem</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STRATEGY</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STATE (STRATEGY </a:t>
            </a:r>
            <a:r>
              <a:rPr lang="pt-PT" dirty="0" err="1"/>
              <a:t>is</a:t>
            </a:r>
            <a:r>
              <a:rPr lang="pt-PT" dirty="0"/>
              <a:t> ok too, </a:t>
            </a:r>
            <a:r>
              <a:rPr lang="pt-PT" dirty="0" err="1"/>
              <a:t>it</a:t>
            </a:r>
            <a:r>
              <a:rPr lang="pt-PT" dirty="0"/>
              <a:t> </a:t>
            </a:r>
            <a:r>
              <a:rPr lang="pt-PT" dirty="0" err="1"/>
              <a:t>just</a:t>
            </a:r>
            <a:r>
              <a:rPr lang="pt-PT" dirty="0"/>
              <a:t> </a:t>
            </a:r>
            <a:r>
              <a:rPr lang="pt-PT" dirty="0" err="1"/>
              <a:t>was</a:t>
            </a:r>
            <a:r>
              <a:rPr lang="pt-PT" dirty="0"/>
              <a:t> </a:t>
            </a:r>
            <a:r>
              <a:rPr lang="pt-PT" dirty="0" err="1"/>
              <a:t>not</a:t>
            </a:r>
            <a:r>
              <a:rPr lang="pt-PT" dirty="0"/>
              <a:t> </a:t>
            </a:r>
            <a:r>
              <a:rPr lang="pt-PT" dirty="0" err="1"/>
              <a:t>one</a:t>
            </a:r>
            <a:r>
              <a:rPr lang="pt-PT" dirty="0"/>
              <a:t> </a:t>
            </a:r>
            <a:r>
              <a:rPr lang="pt-PT" dirty="0" err="1"/>
              <a:t>of</a:t>
            </a:r>
            <a:r>
              <a:rPr lang="pt-PT" dirty="0"/>
              <a:t> </a:t>
            </a:r>
            <a:r>
              <a:rPr lang="pt-PT" dirty="0" err="1"/>
              <a:t>the</a:t>
            </a:r>
            <a:r>
              <a:rPr lang="pt-PT" dirty="0"/>
              <a:t> </a:t>
            </a:r>
            <a:r>
              <a:rPr lang="pt-PT" dirty="0" err="1"/>
              <a:t>options</a:t>
            </a:r>
            <a:r>
              <a:rPr lang="pt-PT"/>
              <a:t>)</a:t>
            </a:r>
            <a:endParaRPr lang="pt-PT"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COMPOSITE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d: A expressão não necessita tantos parêntesis.</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Efetuar alterações à estrutura interna de um programa para o tornar mais fácil de compreender e modificar, sem alterar o comportamento observável do programa.</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d: </a:t>
            </a:r>
            <a:r>
              <a:rPr lang="pt-PT" dirty="0" err="1"/>
              <a:t>Lazy</a:t>
            </a:r>
            <a:r>
              <a:rPr lang="pt-PT" dirty="0"/>
              <a:t> </a:t>
            </a:r>
            <a:r>
              <a:rPr lang="pt-PT" dirty="0" err="1"/>
              <a:t>Class</a:t>
            </a:r>
            <a:endParaRPr lang="pt-PT"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Explicação: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 - </a:t>
            </a:r>
            <a:r>
              <a:rPr lang="pt-PT" dirty="0" err="1"/>
              <a:t>Option</a:t>
            </a:r>
            <a:r>
              <a:rPr lang="pt-PT" dirty="0"/>
              <a:t> A: </a:t>
            </a:r>
            <a:r>
              <a:rPr lang="en-US" b="0" i="0" dirty="0">
                <a:solidFill>
                  <a:srgbClr val="C9D1D9"/>
                </a:solidFill>
                <a:effectLst/>
                <a:latin typeface="-apple-system"/>
              </a:rPr>
              <a:t>Can be solved, by extracting all the </a:t>
            </a:r>
            <a:r>
              <a:rPr lang="en-US" dirty="0"/>
              <a:t>if</a:t>
            </a:r>
            <a:r>
              <a:rPr lang="en-US" b="0" i="0" dirty="0">
                <a:solidFill>
                  <a:srgbClr val="C9D1D9"/>
                </a:solidFill>
                <a:effectLst/>
                <a:latin typeface="-apple-system"/>
              </a:rPr>
              <a:t>-knowledge into a different function.</a:t>
            </a:r>
            <a:endParaRPr lang="pt-PT" b="0" i="0" dirty="0">
              <a:solidFill>
                <a:srgbClr val="C9D1D9"/>
              </a:solidFill>
              <a:effectLst/>
              <a:latin typeface="-apple-system"/>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b="0" i="0" dirty="0">
                <a:solidFill>
                  <a:srgbClr val="C9D1D9"/>
                </a:solidFill>
                <a:effectLst/>
                <a:latin typeface="-apple-system"/>
              </a:rPr>
              <a:t> - </a:t>
            </a:r>
            <a:r>
              <a:rPr lang="pt-PT" b="0" i="0" dirty="0" err="1">
                <a:solidFill>
                  <a:srgbClr val="C9D1D9"/>
                </a:solidFill>
                <a:effectLst/>
                <a:latin typeface="-apple-system"/>
              </a:rPr>
              <a:t>Option</a:t>
            </a:r>
            <a:r>
              <a:rPr lang="pt-PT" b="0" i="0" dirty="0">
                <a:solidFill>
                  <a:srgbClr val="C9D1D9"/>
                </a:solidFill>
                <a:effectLst/>
                <a:latin typeface="-apple-system"/>
              </a:rPr>
              <a:t> B: </a:t>
            </a:r>
            <a:r>
              <a:rPr lang="en-US" b="0" i="0" dirty="0">
                <a:solidFill>
                  <a:srgbClr val="C9D1D9"/>
                </a:solidFill>
                <a:effectLst/>
                <a:latin typeface="-apple-system"/>
              </a:rPr>
              <a:t>Most obvious refactor for a long method.</a:t>
            </a:r>
            <a:endParaRPr lang="pt-PT" b="0" i="0" dirty="0">
              <a:solidFill>
                <a:srgbClr val="C9D1D9"/>
              </a:solidFill>
              <a:effectLst/>
              <a:latin typeface="-apple-system"/>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b="0" i="0" dirty="0">
                <a:solidFill>
                  <a:srgbClr val="C9D1D9"/>
                </a:solidFill>
                <a:effectLst/>
                <a:latin typeface="-apple-system"/>
              </a:rPr>
              <a:t> - </a:t>
            </a:r>
            <a:r>
              <a:rPr lang="pt-PT" b="0" i="0" dirty="0" err="1">
                <a:solidFill>
                  <a:srgbClr val="C9D1D9"/>
                </a:solidFill>
                <a:effectLst/>
                <a:latin typeface="-apple-system"/>
              </a:rPr>
              <a:t>Option</a:t>
            </a:r>
            <a:r>
              <a:rPr lang="pt-PT" b="0" i="0" dirty="0">
                <a:solidFill>
                  <a:srgbClr val="C9D1D9"/>
                </a:solidFill>
                <a:effectLst/>
                <a:latin typeface="-apple-system"/>
              </a:rPr>
              <a:t> C: </a:t>
            </a:r>
            <a:r>
              <a:rPr lang="en-US" b="0" i="0" dirty="0">
                <a:solidFill>
                  <a:srgbClr val="C9D1D9"/>
                </a:solidFill>
                <a:effectLst/>
                <a:latin typeface="-apple-system"/>
              </a:rPr>
              <a:t>In most situations, first you make the duplicate code similar in the places it appears, and then extract method.</a:t>
            </a:r>
            <a:endParaRPr lang="pt-PT" b="0" i="0" dirty="0">
              <a:solidFill>
                <a:srgbClr val="C9D1D9"/>
              </a:solidFill>
              <a:effectLst/>
              <a:latin typeface="-apple-system"/>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b="0" i="0" dirty="0">
                <a:solidFill>
                  <a:srgbClr val="C9D1D9"/>
                </a:solidFill>
                <a:effectLst/>
                <a:latin typeface="-apple-system"/>
              </a:rPr>
              <a:t> - </a:t>
            </a:r>
            <a:r>
              <a:rPr lang="pt-PT" b="0" i="0" dirty="0" err="1">
                <a:solidFill>
                  <a:srgbClr val="C9D1D9"/>
                </a:solidFill>
                <a:effectLst/>
                <a:latin typeface="-apple-system"/>
              </a:rPr>
              <a:t>Option</a:t>
            </a:r>
            <a:r>
              <a:rPr lang="pt-PT" b="0" i="0" dirty="0">
                <a:solidFill>
                  <a:srgbClr val="C9D1D9"/>
                </a:solidFill>
                <a:effectLst/>
                <a:latin typeface="-apple-system"/>
              </a:rPr>
              <a:t> D: </a:t>
            </a:r>
            <a:r>
              <a:rPr lang="en-US" b="0" i="0" dirty="0">
                <a:solidFill>
                  <a:srgbClr val="C9D1D9"/>
                </a:solidFill>
                <a:effectLst/>
                <a:latin typeface="-apple-system"/>
              </a:rPr>
              <a:t>If the class is lazy it already has little code to extract a method from.</a:t>
            </a:r>
            <a:endParaRPr lang="pt-PT"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d: Data </a:t>
            </a:r>
            <a:r>
              <a:rPr lang="pt-PT" dirty="0" err="1"/>
              <a:t>Clumps</a:t>
            </a:r>
            <a:endParaRPr lang="pt-PT"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associação navegável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subclasses e superclasses</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a classe C2 usa uma interface I1 que é implementada pela classe C3</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a:t>
            </a:r>
            <a:r>
              <a:rPr lang="en-US" dirty="0"/>
              <a:t>class C1 { private Set r2; } class C2 { private C1 r1; } </a:t>
            </a:r>
            <a:endParaRPr lang="pt-PT"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c: mostrar padrões de trocas de mensagens entre objetos num determinado </a:t>
            </a:r>
            <a:r>
              <a:rPr lang="pt-PT" dirty="0" err="1"/>
              <a:t>contexo</a:t>
            </a:r>
            <a:endParaRPr lang="pt-PT"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d: Mensagem de criação de classe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Explicação: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 - Não confundir criação de uma classe com criação de um objeto. Nos diagramas de sequência só é possível representar a criação de uma instância de uma linha de vida (ou seja, a criação de um objeto).</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d: m1 m4 m3 m2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b: Caso se defina um destrutor numa classe, então será necessário invoca-lo explicitamente, senão o mecanismo de </a:t>
            </a:r>
            <a:r>
              <a:rPr lang="pt-PT" dirty="0" err="1"/>
              <a:t>garbage</a:t>
            </a:r>
            <a:r>
              <a:rPr lang="pt-PT" dirty="0"/>
              <a:t> </a:t>
            </a:r>
            <a:r>
              <a:rPr lang="pt-PT" dirty="0" err="1"/>
              <a:t>collection</a:t>
            </a:r>
            <a:r>
              <a:rPr lang="pt-PT" dirty="0"/>
              <a:t> irá ignora-lo.</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mensagem síncrona </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modelar o ciclo de vida de objetos ou sistemas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c: atividade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e1 e4 e3 e5</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Resolver problemas recorrentes de uma forma universal.</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Abstração, Polimorfismo, Herança e Encapsulamento .</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Tê-los presentes para os usar sempre que a necessidade surja.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Efetuar alterações à estrutura interna de um programa para o tornar mais fácil de compreender e modificar, sem alterar o comportamento observável do programa.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b: </a:t>
            </a:r>
            <a:r>
              <a:rPr lang="pt-PT" dirty="0" err="1"/>
              <a:t>TreeSet</a:t>
            </a:r>
            <a:r>
              <a:rPr lang="pt-PT" dirty="0"/>
              <a:t> &lt;</a:t>
            </a:r>
            <a:r>
              <a:rPr lang="pt-PT" dirty="0" err="1"/>
              <a:t>Double</a:t>
            </a:r>
            <a:r>
              <a:rPr lang="pt-PT" dirty="0"/>
              <a:t>&gt;</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d: </a:t>
            </a:r>
            <a:r>
              <a:rPr lang="pt-PT" dirty="0" err="1"/>
              <a:t>Lazy</a:t>
            </a:r>
            <a:r>
              <a:rPr lang="pt-PT" dirty="0"/>
              <a:t> </a:t>
            </a:r>
            <a:r>
              <a:rPr lang="pt-PT" dirty="0" err="1"/>
              <a:t>Class</a:t>
            </a:r>
            <a:endParaRPr lang="pt-PT"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a:t>
            </a:r>
            <a:r>
              <a:rPr lang="pt-PT" dirty="0" err="1"/>
              <a:t>Extract</a:t>
            </a:r>
            <a:r>
              <a:rPr lang="pt-PT" dirty="0"/>
              <a:t> </a:t>
            </a:r>
            <a:r>
              <a:rPr lang="pt-PT" dirty="0" err="1"/>
              <a:t>Method</a:t>
            </a:r>
            <a:r>
              <a:rPr lang="pt-PT" dirty="0"/>
              <a:t> </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a:t>
            </a:r>
            <a:r>
              <a:rPr lang="pt-PT" dirty="0" err="1"/>
              <a:t>Feature</a:t>
            </a:r>
            <a:r>
              <a:rPr lang="pt-PT" dirty="0"/>
              <a:t> </a:t>
            </a:r>
            <a:r>
              <a:rPr lang="pt-PT" dirty="0" err="1"/>
              <a:t>Envy</a:t>
            </a:r>
            <a:endParaRPr lang="pt-PT"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d: dependência</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c: classes e interfaces</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com sublinhado </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c: </a:t>
            </a:r>
            <a:r>
              <a:rPr lang="en-US" dirty="0"/>
              <a:t>class C1 { private List&lt;C2&gt; a2; } class C2 </a:t>
            </a:r>
            <a:r>
              <a:rPr lang="en-US"/>
              <a:t>{ private C1 a1; } </a:t>
            </a:r>
            <a:endParaRPr lang="pt-PT"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c: Mostrar interações entre objetos num determinado contexto</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Atores, classes, instâncias de atores e instâncias de classes.</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c: m1 m3 m5 m6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(2017)</a:t>
            </a:r>
          </a:p>
          <a:p>
            <a:pPr marL="0" lvl="0" indent="0" algn="l" rtl="0">
              <a:spcBef>
                <a:spcPts val="0"/>
              </a:spcBef>
              <a:spcAft>
                <a:spcPts val="0"/>
              </a:spcAft>
              <a:buNone/>
            </a:pPr>
            <a:r>
              <a:rPr lang="pt-PT" dirty="0"/>
              <a:t>Opção d: O retorno deste método não poderá ser do tipo T, pois apenas se parametrizam os argumentos deste tipo de métodos.</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c: Só A </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a: evento, condição de guarda e ação </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evitar a explosão combinatório de transições</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d: chamada de operações e eventos temporais </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c: A, B e D</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b: STRATEGY </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d: FACTORY METHOD</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c: COMPOSITE</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8a85439b2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8a85439b2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(2012)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dirty="0"/>
              <a:t>Opção d: quando se está a meio duma implementação e o código ainda não funciona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pt-PT"/>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ieic.feup.repository@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engenharia-informatica-FEUP"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44575"/>
            <a:ext cx="8520600" cy="131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dirty="0"/>
              <a:t>PREPARAÇÃO TESTE</a:t>
            </a:r>
            <a:endParaRPr dirty="0"/>
          </a:p>
        </p:txBody>
      </p:sp>
      <p:sp>
        <p:nvSpPr>
          <p:cNvPr id="55" name="Google Shape;55;p13"/>
          <p:cNvSpPr txBox="1">
            <a:spLocks noGrp="1"/>
          </p:cNvSpPr>
          <p:nvPr>
            <p:ph type="subTitle" idx="1"/>
          </p:nvPr>
        </p:nvSpPr>
        <p:spPr>
          <a:xfrm>
            <a:off x="75875" y="2112925"/>
            <a:ext cx="8928900" cy="6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dirty="0"/>
              <a:t>Todas as perguntas de testes anteriores</a:t>
            </a:r>
            <a:endParaRPr dirty="0"/>
          </a:p>
        </p:txBody>
      </p:sp>
      <p:sp>
        <p:nvSpPr>
          <p:cNvPr id="56" name="Google Shape;56;p13"/>
          <p:cNvSpPr txBox="1"/>
          <p:nvPr/>
        </p:nvSpPr>
        <p:spPr>
          <a:xfrm>
            <a:off x="203200" y="2865600"/>
            <a:ext cx="8629100" cy="1985589"/>
          </a:xfrm>
          <a:prstGeom prst="rect">
            <a:avLst/>
          </a:prstGeom>
          <a:noFill/>
          <a:ln>
            <a:noFill/>
          </a:ln>
        </p:spPr>
        <p:txBody>
          <a:bodyPr spcFirstLastPara="1" wrap="square" lIns="91425" tIns="91425" rIns="91425" bIns="91425" anchor="t" anchorCtr="0">
            <a:noAutofit/>
          </a:bodyPr>
          <a:lstStyle/>
          <a:p>
            <a:pPr marL="425450" lvl="0" indent="-285750" algn="just" rtl="0">
              <a:spcBef>
                <a:spcPts val="0"/>
              </a:spcBef>
              <a:spcAft>
                <a:spcPts val="0"/>
              </a:spcAft>
              <a:buClr>
                <a:srgbClr val="999999"/>
              </a:buClr>
              <a:buSzPts val="1400"/>
              <a:buFont typeface="Arial" panose="020B0604020202020204" pitchFamily="34" charset="0"/>
              <a:buChar char="•"/>
            </a:pPr>
            <a:r>
              <a:rPr lang="pt-PT" dirty="0">
                <a:solidFill>
                  <a:srgbClr val="999999"/>
                </a:solidFill>
              </a:rPr>
              <a:t>Soluções na zona dos comentários (em baixo).</a:t>
            </a:r>
            <a:endParaRPr dirty="0">
              <a:solidFill>
                <a:srgbClr val="999999"/>
              </a:solidFill>
            </a:endParaRPr>
          </a:p>
          <a:p>
            <a:pPr marL="425450" lvl="0" indent="-285750" algn="just" rtl="0">
              <a:spcBef>
                <a:spcPts val="0"/>
              </a:spcBef>
              <a:spcAft>
                <a:spcPts val="0"/>
              </a:spcAft>
              <a:buClr>
                <a:srgbClr val="999999"/>
              </a:buClr>
              <a:buSzPts val="1400"/>
              <a:buFont typeface="Arial" panose="020B0604020202020204" pitchFamily="34" charset="0"/>
              <a:buChar char="•"/>
            </a:pPr>
            <a:r>
              <a:rPr lang="pt-PT" dirty="0">
                <a:solidFill>
                  <a:srgbClr val="999999"/>
                </a:solidFill>
              </a:rPr>
              <a:t>Todas as perguntas estão misturados e não há nenhuma ordem específica.</a:t>
            </a:r>
            <a:endParaRPr dirty="0">
              <a:solidFill>
                <a:srgbClr val="999999"/>
              </a:solidFill>
            </a:endParaRPr>
          </a:p>
          <a:p>
            <a:pPr marL="425450" lvl="0" indent="-285750" algn="just" rtl="0">
              <a:spcBef>
                <a:spcPts val="0"/>
              </a:spcBef>
              <a:spcAft>
                <a:spcPts val="0"/>
              </a:spcAft>
              <a:buClr>
                <a:srgbClr val="999999"/>
              </a:buClr>
              <a:buSzPts val="1400"/>
              <a:buFont typeface="Arial" panose="020B0604020202020204" pitchFamily="34" charset="0"/>
              <a:buChar char="•"/>
            </a:pPr>
            <a:r>
              <a:rPr lang="pt-PT" dirty="0">
                <a:solidFill>
                  <a:srgbClr val="999999"/>
                </a:solidFill>
              </a:rPr>
              <a:t>Se alguma pergunta tiver matéria que não foi dada, se encontrares algum erro ou se tiveres alguma sugestão de solução/resolução, envia um mail para </a:t>
            </a:r>
            <a:r>
              <a:rPr lang="pt-PT" b="0" i="0" dirty="0">
                <a:solidFill>
                  <a:srgbClr val="5F6368"/>
                </a:solidFill>
                <a:effectLst/>
                <a:latin typeface="Roboto" panose="020B0604020202020204" charset="0"/>
                <a:hlinkClick r:id="rId3"/>
              </a:rPr>
              <a:t>mieic.feup.repository@gmail.com</a:t>
            </a:r>
            <a:r>
              <a:rPr lang="pt-PT" b="0" i="0" dirty="0">
                <a:solidFill>
                  <a:srgbClr val="5F6368"/>
                </a:solidFill>
                <a:effectLst/>
                <a:latin typeface="Roboto" panose="020B0604020202020204" charset="0"/>
              </a:rPr>
              <a:t> </a:t>
            </a:r>
            <a:r>
              <a:rPr lang="pt-PT" dirty="0">
                <a:solidFill>
                  <a:srgbClr val="999999"/>
                </a:solidFill>
              </a:rPr>
              <a:t>ou cria um </a:t>
            </a:r>
            <a:r>
              <a:rPr lang="pt-PT" i="1" dirty="0">
                <a:solidFill>
                  <a:srgbClr val="999999"/>
                </a:solidFill>
              </a:rPr>
              <a:t>issue </a:t>
            </a:r>
            <a:r>
              <a:rPr lang="pt-PT" dirty="0">
                <a:solidFill>
                  <a:srgbClr val="999999"/>
                </a:solidFill>
              </a:rPr>
              <a:t>no repositório </a:t>
            </a:r>
            <a:r>
              <a:rPr lang="pt-PT" u="sng" dirty="0">
                <a:solidFill>
                  <a:schemeClr val="hlink"/>
                </a:solidFill>
                <a:hlinkClick r:id="rId4"/>
              </a:rPr>
              <a:t>https://github.com/engenharia-informatica-FEUP</a:t>
            </a:r>
            <a:endParaRPr lang="pt-PT" u="sng" dirty="0">
              <a:solidFill>
                <a:schemeClr val="hlink"/>
              </a:solidFill>
            </a:endParaRPr>
          </a:p>
          <a:p>
            <a:pPr marL="139700" lvl="0" algn="just" rtl="0">
              <a:spcBef>
                <a:spcPts val="0"/>
              </a:spcBef>
              <a:spcAft>
                <a:spcPts val="0"/>
              </a:spcAft>
              <a:buClr>
                <a:srgbClr val="999999"/>
              </a:buClr>
              <a:buSzPts val="1400"/>
            </a:pPr>
            <a:endParaRPr lang="pt-PT" u="sng" dirty="0">
              <a:solidFill>
                <a:schemeClr val="hlink"/>
              </a:solidFill>
            </a:endParaRPr>
          </a:p>
          <a:p>
            <a:pPr marL="425450" lvl="0" indent="-285750" algn="just" rtl="0">
              <a:spcBef>
                <a:spcPts val="0"/>
              </a:spcBef>
              <a:spcAft>
                <a:spcPts val="0"/>
              </a:spcAft>
              <a:buClr>
                <a:srgbClr val="999999"/>
              </a:buClr>
              <a:buSzPts val="1400"/>
              <a:buFont typeface="Arial" panose="020B0604020202020204" pitchFamily="34" charset="0"/>
              <a:buChar char="•"/>
            </a:pPr>
            <a:r>
              <a:rPr lang="pt-PT" b="1" dirty="0">
                <a:solidFill>
                  <a:srgbClr val="999999"/>
                </a:solidFill>
              </a:rPr>
              <a:t>Sugestão</a:t>
            </a:r>
            <a:r>
              <a:rPr lang="pt-PT" dirty="0">
                <a:solidFill>
                  <a:srgbClr val="999999"/>
                </a:solidFill>
              </a:rPr>
              <a:t>: responder às perguntas em modo apresentação, apontar as repostas e verificar se estão corretas no fim.</a:t>
            </a:r>
            <a:endParaRPr dirty="0">
              <a:solidFill>
                <a:srgbClr val="99999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9. </a:t>
            </a:r>
            <a:br>
              <a:rPr lang="pt-PT" sz="2400" dirty="0"/>
            </a:br>
            <a:endParaRPr sz="2000" dirty="0"/>
          </a:p>
        </p:txBody>
      </p:sp>
      <p:pic>
        <p:nvPicPr>
          <p:cNvPr id="3" name="Imagem 2">
            <a:extLst>
              <a:ext uri="{FF2B5EF4-FFF2-40B4-BE49-F238E27FC236}">
                <a16:creationId xmlns:a16="http://schemas.microsoft.com/office/drawing/2014/main" id="{4CF99422-1FD9-4E2B-A736-844EE6B36AD2}"/>
              </a:ext>
            </a:extLst>
          </p:cNvPr>
          <p:cNvPicPr>
            <a:picLocks noChangeAspect="1"/>
          </p:cNvPicPr>
          <p:nvPr/>
        </p:nvPicPr>
        <p:blipFill>
          <a:blip r:embed="rId3"/>
          <a:stretch>
            <a:fillRect/>
          </a:stretch>
        </p:blipFill>
        <p:spPr>
          <a:xfrm>
            <a:off x="1654217" y="245152"/>
            <a:ext cx="5835566" cy="4653196"/>
          </a:xfrm>
          <a:prstGeom prst="rect">
            <a:avLst/>
          </a:prstGeom>
        </p:spPr>
      </p:pic>
    </p:spTree>
    <p:extLst>
      <p:ext uri="{BB962C8B-B14F-4D97-AF65-F5344CB8AC3E}">
        <p14:creationId xmlns:p14="http://schemas.microsoft.com/office/powerpoint/2010/main" val="20400824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99.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67B35C11-4D66-455F-84C4-994BE2AC2AE9}"/>
              </a:ext>
            </a:extLst>
          </p:cNvPr>
          <p:cNvPicPr>
            <a:picLocks noChangeAspect="1"/>
          </p:cNvPicPr>
          <p:nvPr/>
        </p:nvPicPr>
        <p:blipFill>
          <a:blip r:embed="rId3"/>
          <a:stretch>
            <a:fillRect/>
          </a:stretch>
        </p:blipFill>
        <p:spPr>
          <a:xfrm>
            <a:off x="656678" y="906460"/>
            <a:ext cx="7830643" cy="3877216"/>
          </a:xfrm>
          <a:prstGeom prst="rect">
            <a:avLst/>
          </a:prstGeom>
        </p:spPr>
      </p:pic>
      <p:sp>
        <p:nvSpPr>
          <p:cNvPr id="2" name="Retângulo 1">
            <a:extLst>
              <a:ext uri="{FF2B5EF4-FFF2-40B4-BE49-F238E27FC236}">
                <a16:creationId xmlns:a16="http://schemas.microsoft.com/office/drawing/2014/main" id="{B8BB548B-588C-435B-9C51-CE64BDC22192}"/>
              </a:ext>
            </a:extLst>
          </p:cNvPr>
          <p:cNvSpPr/>
          <p:nvPr/>
        </p:nvSpPr>
        <p:spPr>
          <a:xfrm>
            <a:off x="905933" y="1024467"/>
            <a:ext cx="270934" cy="203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0524058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100. </a:t>
            </a:r>
            <a:br>
              <a:rPr lang="pt-PT" sz="2400" dirty="0"/>
            </a:br>
            <a:endParaRPr sz="2000" dirty="0"/>
          </a:p>
        </p:txBody>
      </p:sp>
      <p:pic>
        <p:nvPicPr>
          <p:cNvPr id="3" name="Imagem 2" descr="Uma imagem com mesa&#10;&#10;Descrição gerada automaticamente">
            <a:extLst>
              <a:ext uri="{FF2B5EF4-FFF2-40B4-BE49-F238E27FC236}">
                <a16:creationId xmlns:a16="http://schemas.microsoft.com/office/drawing/2014/main" id="{E7E10DC8-8341-4A81-BE32-2F0F3F23331D}"/>
              </a:ext>
            </a:extLst>
          </p:cNvPr>
          <p:cNvPicPr>
            <a:picLocks noChangeAspect="1"/>
          </p:cNvPicPr>
          <p:nvPr/>
        </p:nvPicPr>
        <p:blipFill>
          <a:blip r:embed="rId3"/>
          <a:stretch>
            <a:fillRect/>
          </a:stretch>
        </p:blipFill>
        <p:spPr>
          <a:xfrm>
            <a:off x="699547" y="1638169"/>
            <a:ext cx="7744906" cy="1867161"/>
          </a:xfrm>
          <a:prstGeom prst="rect">
            <a:avLst/>
          </a:prstGeom>
        </p:spPr>
      </p:pic>
      <p:sp>
        <p:nvSpPr>
          <p:cNvPr id="2" name="Retângulo 1">
            <a:extLst>
              <a:ext uri="{FF2B5EF4-FFF2-40B4-BE49-F238E27FC236}">
                <a16:creationId xmlns:a16="http://schemas.microsoft.com/office/drawing/2014/main" id="{548A31E9-DF06-437E-902E-082F29AF7F73}"/>
              </a:ext>
            </a:extLst>
          </p:cNvPr>
          <p:cNvSpPr/>
          <p:nvPr/>
        </p:nvSpPr>
        <p:spPr>
          <a:xfrm>
            <a:off x="872067" y="1710267"/>
            <a:ext cx="296333" cy="22013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41348127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101. </a:t>
            </a:r>
            <a:br>
              <a:rPr lang="pt-PT" sz="2400" dirty="0"/>
            </a:br>
            <a:endParaRPr sz="2000" dirty="0"/>
          </a:p>
        </p:txBody>
      </p:sp>
      <p:pic>
        <p:nvPicPr>
          <p:cNvPr id="4" name="Imagem 3" descr="Uma imagem com mesa&#10;&#10;Descrição gerada automaticamente">
            <a:extLst>
              <a:ext uri="{FF2B5EF4-FFF2-40B4-BE49-F238E27FC236}">
                <a16:creationId xmlns:a16="http://schemas.microsoft.com/office/drawing/2014/main" id="{5B8A8C2C-53D9-4404-9C0D-33CBD2C0C04E}"/>
              </a:ext>
            </a:extLst>
          </p:cNvPr>
          <p:cNvPicPr>
            <a:picLocks noChangeAspect="1"/>
          </p:cNvPicPr>
          <p:nvPr/>
        </p:nvPicPr>
        <p:blipFill>
          <a:blip r:embed="rId3"/>
          <a:stretch>
            <a:fillRect/>
          </a:stretch>
        </p:blipFill>
        <p:spPr>
          <a:xfrm>
            <a:off x="704310" y="1366669"/>
            <a:ext cx="7735380" cy="2410161"/>
          </a:xfrm>
          <a:prstGeom prst="rect">
            <a:avLst/>
          </a:prstGeom>
        </p:spPr>
      </p:pic>
      <p:sp>
        <p:nvSpPr>
          <p:cNvPr id="2" name="Retângulo 1">
            <a:extLst>
              <a:ext uri="{FF2B5EF4-FFF2-40B4-BE49-F238E27FC236}">
                <a16:creationId xmlns:a16="http://schemas.microsoft.com/office/drawing/2014/main" id="{79EF748F-1563-454E-924A-5E7CD7CA4777}"/>
              </a:ext>
            </a:extLst>
          </p:cNvPr>
          <p:cNvSpPr/>
          <p:nvPr/>
        </p:nvSpPr>
        <p:spPr>
          <a:xfrm>
            <a:off x="939800" y="1439333"/>
            <a:ext cx="287867" cy="177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1364023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213"/>
          <p:cNvSpPr txBox="1">
            <a:spLocks noGrp="1"/>
          </p:cNvSpPr>
          <p:nvPr>
            <p:ph type="ctrTitle"/>
          </p:nvPr>
        </p:nvSpPr>
        <p:spPr>
          <a:xfrm>
            <a:off x="311700" y="135130"/>
            <a:ext cx="8520600" cy="84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dirty="0"/>
              <a:t>“Bibliografia”</a:t>
            </a:r>
            <a:endParaRPr dirty="0"/>
          </a:p>
        </p:txBody>
      </p:sp>
      <p:sp>
        <p:nvSpPr>
          <p:cNvPr id="1352" name="Google Shape;1352;p213"/>
          <p:cNvSpPr txBox="1">
            <a:spLocks noGrp="1"/>
          </p:cNvSpPr>
          <p:nvPr>
            <p:ph type="subTitle" idx="1"/>
          </p:nvPr>
        </p:nvSpPr>
        <p:spPr>
          <a:xfrm>
            <a:off x="311700" y="1078523"/>
            <a:ext cx="8520600" cy="3696677"/>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pt-PT" sz="1800" dirty="0"/>
              <a:t>2017</a:t>
            </a:r>
          </a:p>
          <a:p>
            <a:pPr marL="457200" lvl="0" indent="-342900" algn="l" rtl="0">
              <a:spcBef>
                <a:spcPts val="0"/>
              </a:spcBef>
              <a:spcAft>
                <a:spcPts val="0"/>
              </a:spcAft>
              <a:buSzPts val="1800"/>
              <a:buChar char="●"/>
            </a:pPr>
            <a:r>
              <a:rPr lang="pt-PT" sz="1800" dirty="0"/>
              <a:t>2016</a:t>
            </a:r>
          </a:p>
          <a:p>
            <a:pPr marL="457200" lvl="0" indent="-342900" algn="l" rtl="0">
              <a:spcBef>
                <a:spcPts val="0"/>
              </a:spcBef>
              <a:spcAft>
                <a:spcPts val="0"/>
              </a:spcAft>
              <a:buSzPts val="1800"/>
              <a:buChar char="●"/>
            </a:pPr>
            <a:r>
              <a:rPr lang="pt-PT" sz="1800" dirty="0"/>
              <a:t>2015</a:t>
            </a:r>
          </a:p>
          <a:p>
            <a:pPr marL="457200" lvl="0" indent="-342900" algn="l" rtl="0">
              <a:spcBef>
                <a:spcPts val="0"/>
              </a:spcBef>
              <a:spcAft>
                <a:spcPts val="0"/>
              </a:spcAft>
              <a:buSzPts val="1800"/>
              <a:buChar char="●"/>
            </a:pPr>
            <a:r>
              <a:rPr lang="pt-PT" sz="1800" dirty="0"/>
              <a:t>2013</a:t>
            </a:r>
          </a:p>
          <a:p>
            <a:pPr marL="457200" lvl="0" indent="-342900" algn="l" rtl="0">
              <a:spcBef>
                <a:spcPts val="0"/>
              </a:spcBef>
              <a:spcAft>
                <a:spcPts val="0"/>
              </a:spcAft>
              <a:buSzPts val="1800"/>
              <a:buChar char="●"/>
            </a:pPr>
            <a:r>
              <a:rPr lang="pt-PT" sz="1800" dirty="0"/>
              <a:t>2012</a:t>
            </a:r>
          </a:p>
          <a:p>
            <a:pPr marL="457200" lvl="0" indent="-342900" algn="l" rtl="0">
              <a:spcBef>
                <a:spcPts val="0"/>
              </a:spcBef>
              <a:spcAft>
                <a:spcPts val="0"/>
              </a:spcAft>
              <a:buSzPts val="1800"/>
              <a:buChar char="●"/>
            </a:pPr>
            <a:r>
              <a:rPr lang="pt-PT" sz="1800" dirty="0"/>
              <a:t>proprofs.com</a:t>
            </a:r>
          </a:p>
          <a:p>
            <a:pPr marL="457200" lvl="0" indent="-342900" algn="l" rtl="0">
              <a:spcBef>
                <a:spcPts val="0"/>
              </a:spcBef>
              <a:spcAft>
                <a:spcPts val="0"/>
              </a:spcAft>
              <a:buSzPts val="1800"/>
              <a:buChar char="●"/>
            </a:pPr>
            <a:r>
              <a:rPr lang="pt-PT" sz="1800" dirty="0"/>
              <a:t>tutorialspoint.com </a:t>
            </a:r>
            <a:endParaRPr sz="1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10.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DBF2F987-8DFE-4944-954B-D4EE9BBED667}"/>
              </a:ext>
            </a:extLst>
          </p:cNvPr>
          <p:cNvPicPr>
            <a:picLocks noChangeAspect="1"/>
          </p:cNvPicPr>
          <p:nvPr/>
        </p:nvPicPr>
        <p:blipFill>
          <a:blip r:embed="rId3"/>
          <a:stretch>
            <a:fillRect/>
          </a:stretch>
        </p:blipFill>
        <p:spPr>
          <a:xfrm>
            <a:off x="347073" y="954092"/>
            <a:ext cx="8449854" cy="3829584"/>
          </a:xfrm>
          <a:prstGeom prst="rect">
            <a:avLst/>
          </a:prstGeom>
        </p:spPr>
      </p:pic>
      <p:sp>
        <p:nvSpPr>
          <p:cNvPr id="2" name="Retângulo 1">
            <a:extLst>
              <a:ext uri="{FF2B5EF4-FFF2-40B4-BE49-F238E27FC236}">
                <a16:creationId xmlns:a16="http://schemas.microsoft.com/office/drawing/2014/main" id="{661E0C87-84EE-4037-8FFC-931D431A2668}"/>
              </a:ext>
            </a:extLst>
          </p:cNvPr>
          <p:cNvSpPr/>
          <p:nvPr/>
        </p:nvSpPr>
        <p:spPr>
          <a:xfrm>
            <a:off x="423333" y="3386667"/>
            <a:ext cx="8271934" cy="57020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3297374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11. </a:t>
            </a:r>
            <a:br>
              <a:rPr lang="pt-PT" sz="2400" dirty="0"/>
            </a:br>
            <a:endParaRPr sz="2000" dirty="0"/>
          </a:p>
        </p:txBody>
      </p:sp>
      <p:pic>
        <p:nvPicPr>
          <p:cNvPr id="3" name="Imagem 2" descr="Uma imagem com texto, interior, captura de ecrã&#10;&#10;Descrição gerada automaticamente">
            <a:extLst>
              <a:ext uri="{FF2B5EF4-FFF2-40B4-BE49-F238E27FC236}">
                <a16:creationId xmlns:a16="http://schemas.microsoft.com/office/drawing/2014/main" id="{6C572500-13FE-4401-B9C3-08110D101D74}"/>
              </a:ext>
            </a:extLst>
          </p:cNvPr>
          <p:cNvPicPr>
            <a:picLocks noChangeAspect="1"/>
          </p:cNvPicPr>
          <p:nvPr/>
        </p:nvPicPr>
        <p:blipFill>
          <a:blip r:embed="rId3"/>
          <a:stretch>
            <a:fillRect/>
          </a:stretch>
        </p:blipFill>
        <p:spPr>
          <a:xfrm>
            <a:off x="247046" y="1011250"/>
            <a:ext cx="8649907" cy="3772426"/>
          </a:xfrm>
          <a:prstGeom prst="rect">
            <a:avLst/>
          </a:prstGeom>
        </p:spPr>
      </p:pic>
    </p:spTree>
    <p:extLst>
      <p:ext uri="{BB962C8B-B14F-4D97-AF65-F5344CB8AC3E}">
        <p14:creationId xmlns:p14="http://schemas.microsoft.com/office/powerpoint/2010/main" val="3193641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12.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6B93CDDE-81C1-4CE8-B12A-9598B1698991}"/>
              </a:ext>
            </a:extLst>
          </p:cNvPr>
          <p:cNvPicPr>
            <a:picLocks noChangeAspect="1"/>
          </p:cNvPicPr>
          <p:nvPr/>
        </p:nvPicPr>
        <p:blipFill>
          <a:blip r:embed="rId3"/>
          <a:stretch>
            <a:fillRect/>
          </a:stretch>
        </p:blipFill>
        <p:spPr>
          <a:xfrm>
            <a:off x="461480" y="930031"/>
            <a:ext cx="8221039" cy="3977922"/>
          </a:xfrm>
          <a:prstGeom prst="rect">
            <a:avLst/>
          </a:prstGeom>
        </p:spPr>
      </p:pic>
    </p:spTree>
    <p:extLst>
      <p:ext uri="{BB962C8B-B14F-4D97-AF65-F5344CB8AC3E}">
        <p14:creationId xmlns:p14="http://schemas.microsoft.com/office/powerpoint/2010/main" val="163492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13. </a:t>
            </a:r>
            <a:br>
              <a:rPr lang="pt-PT" sz="2400" dirty="0"/>
            </a:br>
            <a:endParaRPr sz="2000" dirty="0"/>
          </a:p>
        </p:txBody>
      </p:sp>
      <p:pic>
        <p:nvPicPr>
          <p:cNvPr id="3" name="Imagem 2" descr="Uma imagem com texto, interior, captura de ecrã&#10;&#10;Descrição gerada automaticamente">
            <a:extLst>
              <a:ext uri="{FF2B5EF4-FFF2-40B4-BE49-F238E27FC236}">
                <a16:creationId xmlns:a16="http://schemas.microsoft.com/office/drawing/2014/main" id="{1362343D-0536-4C4C-B2AC-4317AB268A9F}"/>
              </a:ext>
            </a:extLst>
          </p:cNvPr>
          <p:cNvPicPr>
            <a:picLocks noChangeAspect="1"/>
          </p:cNvPicPr>
          <p:nvPr/>
        </p:nvPicPr>
        <p:blipFill>
          <a:blip r:embed="rId3"/>
          <a:stretch>
            <a:fillRect/>
          </a:stretch>
        </p:blipFill>
        <p:spPr>
          <a:xfrm>
            <a:off x="685257" y="1202367"/>
            <a:ext cx="7773485" cy="3238952"/>
          </a:xfrm>
          <a:prstGeom prst="rect">
            <a:avLst/>
          </a:prstGeom>
        </p:spPr>
      </p:pic>
    </p:spTree>
    <p:extLst>
      <p:ext uri="{BB962C8B-B14F-4D97-AF65-F5344CB8AC3E}">
        <p14:creationId xmlns:p14="http://schemas.microsoft.com/office/powerpoint/2010/main" val="3447349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14.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B1B87402-4B32-4575-9C8D-4E7A428B90BF}"/>
              </a:ext>
            </a:extLst>
          </p:cNvPr>
          <p:cNvPicPr>
            <a:picLocks noChangeAspect="1"/>
          </p:cNvPicPr>
          <p:nvPr/>
        </p:nvPicPr>
        <p:blipFill>
          <a:blip r:embed="rId3"/>
          <a:stretch>
            <a:fillRect/>
          </a:stretch>
        </p:blipFill>
        <p:spPr>
          <a:xfrm>
            <a:off x="1900365" y="213362"/>
            <a:ext cx="5343269" cy="4716776"/>
          </a:xfrm>
          <a:prstGeom prst="rect">
            <a:avLst/>
          </a:prstGeom>
        </p:spPr>
      </p:pic>
    </p:spTree>
    <p:extLst>
      <p:ext uri="{BB962C8B-B14F-4D97-AF65-F5344CB8AC3E}">
        <p14:creationId xmlns:p14="http://schemas.microsoft.com/office/powerpoint/2010/main" val="3482135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15. </a:t>
            </a:r>
            <a:br>
              <a:rPr lang="pt-PT" sz="2400" dirty="0"/>
            </a:br>
            <a:endParaRPr sz="2000" dirty="0"/>
          </a:p>
        </p:txBody>
      </p:sp>
      <p:pic>
        <p:nvPicPr>
          <p:cNvPr id="6" name="Imagem 5" descr="Uma imagem com texto&#10;&#10;Descrição gerada automaticamente">
            <a:extLst>
              <a:ext uri="{FF2B5EF4-FFF2-40B4-BE49-F238E27FC236}">
                <a16:creationId xmlns:a16="http://schemas.microsoft.com/office/drawing/2014/main" id="{DAB3D706-B910-4DAF-BDBB-81EFD14440AB}"/>
              </a:ext>
            </a:extLst>
          </p:cNvPr>
          <p:cNvPicPr>
            <a:picLocks noChangeAspect="1"/>
          </p:cNvPicPr>
          <p:nvPr/>
        </p:nvPicPr>
        <p:blipFill>
          <a:blip r:embed="rId3"/>
          <a:stretch>
            <a:fillRect/>
          </a:stretch>
        </p:blipFill>
        <p:spPr>
          <a:xfrm>
            <a:off x="1745345" y="80998"/>
            <a:ext cx="5653310" cy="4981504"/>
          </a:xfrm>
          <a:prstGeom prst="rect">
            <a:avLst/>
          </a:prstGeom>
        </p:spPr>
      </p:pic>
    </p:spTree>
    <p:extLst>
      <p:ext uri="{BB962C8B-B14F-4D97-AF65-F5344CB8AC3E}">
        <p14:creationId xmlns:p14="http://schemas.microsoft.com/office/powerpoint/2010/main" val="2158074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16.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7632B221-E8E0-4265-BB82-ADB3D366CE52}"/>
              </a:ext>
            </a:extLst>
          </p:cNvPr>
          <p:cNvPicPr>
            <a:picLocks noChangeAspect="1"/>
          </p:cNvPicPr>
          <p:nvPr/>
        </p:nvPicPr>
        <p:blipFill>
          <a:blip r:embed="rId3"/>
          <a:stretch>
            <a:fillRect/>
          </a:stretch>
        </p:blipFill>
        <p:spPr>
          <a:xfrm>
            <a:off x="1046594" y="930031"/>
            <a:ext cx="7050812" cy="3634359"/>
          </a:xfrm>
          <a:prstGeom prst="rect">
            <a:avLst/>
          </a:prstGeom>
        </p:spPr>
      </p:pic>
    </p:spTree>
    <p:extLst>
      <p:ext uri="{BB962C8B-B14F-4D97-AF65-F5344CB8AC3E}">
        <p14:creationId xmlns:p14="http://schemas.microsoft.com/office/powerpoint/2010/main" val="12726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17.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C655A8D3-E716-4657-B0E0-A980B919F5B7}"/>
              </a:ext>
            </a:extLst>
          </p:cNvPr>
          <p:cNvPicPr>
            <a:picLocks noChangeAspect="1"/>
          </p:cNvPicPr>
          <p:nvPr/>
        </p:nvPicPr>
        <p:blipFill>
          <a:blip r:embed="rId3"/>
          <a:stretch>
            <a:fillRect/>
          </a:stretch>
        </p:blipFill>
        <p:spPr>
          <a:xfrm>
            <a:off x="513783" y="1164630"/>
            <a:ext cx="8116433" cy="3267531"/>
          </a:xfrm>
          <a:prstGeom prst="rect">
            <a:avLst/>
          </a:prstGeom>
        </p:spPr>
      </p:pic>
    </p:spTree>
    <p:extLst>
      <p:ext uri="{BB962C8B-B14F-4D97-AF65-F5344CB8AC3E}">
        <p14:creationId xmlns:p14="http://schemas.microsoft.com/office/powerpoint/2010/main" val="2327002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18.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D696A394-F370-4038-966B-BB8EFEC77EB8}"/>
              </a:ext>
            </a:extLst>
          </p:cNvPr>
          <p:cNvPicPr>
            <a:picLocks noChangeAspect="1"/>
          </p:cNvPicPr>
          <p:nvPr/>
        </p:nvPicPr>
        <p:blipFill>
          <a:blip r:embed="rId3"/>
          <a:stretch>
            <a:fillRect/>
          </a:stretch>
        </p:blipFill>
        <p:spPr>
          <a:xfrm>
            <a:off x="2139753" y="93784"/>
            <a:ext cx="4864493" cy="4955931"/>
          </a:xfrm>
          <a:prstGeom prst="rect">
            <a:avLst/>
          </a:prstGeom>
        </p:spPr>
      </p:pic>
      <p:sp>
        <p:nvSpPr>
          <p:cNvPr id="3" name="Retângulo 2">
            <a:extLst>
              <a:ext uri="{FF2B5EF4-FFF2-40B4-BE49-F238E27FC236}">
                <a16:creationId xmlns:a16="http://schemas.microsoft.com/office/drawing/2014/main" id="{B5512649-6075-4E25-802F-D5F065A31017}"/>
              </a:ext>
            </a:extLst>
          </p:cNvPr>
          <p:cNvSpPr/>
          <p:nvPr/>
        </p:nvSpPr>
        <p:spPr>
          <a:xfrm>
            <a:off x="2531533" y="3945467"/>
            <a:ext cx="601134" cy="177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tângulo 4">
            <a:extLst>
              <a:ext uri="{FF2B5EF4-FFF2-40B4-BE49-F238E27FC236}">
                <a16:creationId xmlns:a16="http://schemas.microsoft.com/office/drawing/2014/main" id="{B859A1EF-C445-4E37-A3E9-B96F0BF476A2}"/>
              </a:ext>
            </a:extLst>
          </p:cNvPr>
          <p:cNvSpPr/>
          <p:nvPr/>
        </p:nvSpPr>
        <p:spPr>
          <a:xfrm>
            <a:off x="3073400" y="4123267"/>
            <a:ext cx="736600" cy="25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 name="Retângulo 6">
            <a:extLst>
              <a:ext uri="{FF2B5EF4-FFF2-40B4-BE49-F238E27FC236}">
                <a16:creationId xmlns:a16="http://schemas.microsoft.com/office/drawing/2014/main" id="{29EB7184-D30E-4275-9D77-2DACA9769136}"/>
              </a:ext>
            </a:extLst>
          </p:cNvPr>
          <p:cNvSpPr/>
          <p:nvPr/>
        </p:nvSpPr>
        <p:spPr>
          <a:xfrm>
            <a:off x="2311400" y="4631267"/>
            <a:ext cx="1888067" cy="177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238166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98900"/>
            <a:ext cx="8520600" cy="124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1. Estás preparado?</a:t>
            </a:r>
            <a:endParaRPr dirty="0"/>
          </a:p>
          <a:p>
            <a:pPr marL="0" lvl="0" indent="0" algn="l" rtl="0">
              <a:spcBef>
                <a:spcPts val="0"/>
              </a:spcBef>
              <a:spcAft>
                <a:spcPts val="0"/>
              </a:spcAft>
              <a:buNone/>
            </a:pPr>
            <a:endParaRPr dirty="0"/>
          </a:p>
        </p:txBody>
      </p:sp>
      <p:sp>
        <p:nvSpPr>
          <p:cNvPr id="68" name="Google Shape;68;p15"/>
          <p:cNvSpPr txBox="1">
            <a:spLocks noGrp="1"/>
          </p:cNvSpPr>
          <p:nvPr>
            <p:ph type="body" idx="1"/>
          </p:nvPr>
        </p:nvSpPr>
        <p:spPr>
          <a:xfrm>
            <a:off x="311700" y="1160914"/>
            <a:ext cx="8520600" cy="3293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pt-PT" sz="2400" dirty="0"/>
              <a:t>Sim</a:t>
            </a:r>
          </a:p>
          <a:p>
            <a:pPr marL="457200" lvl="0" indent="-381000" algn="l" rtl="0">
              <a:spcBef>
                <a:spcPts val="0"/>
              </a:spcBef>
              <a:spcAft>
                <a:spcPts val="0"/>
              </a:spcAft>
              <a:buSzPts val="2400"/>
              <a:buAutoNum type="arabicPeriod"/>
            </a:pPr>
            <a:r>
              <a:rPr lang="pt-PT" sz="2400" dirty="0"/>
              <a:t>Não</a:t>
            </a:r>
          </a:p>
          <a:p>
            <a:pPr marL="457200" lvl="0" indent="-381000" algn="l" rtl="0">
              <a:spcBef>
                <a:spcPts val="0"/>
              </a:spcBef>
              <a:spcAft>
                <a:spcPts val="0"/>
              </a:spcAft>
              <a:buSzPts val="2400"/>
              <a:buAutoNum type="arabicPeriod"/>
            </a:pPr>
            <a:r>
              <a:rPr lang="pt-PT" sz="2400" dirty="0"/>
              <a:t>Opá cala-te e faz as perguntas</a:t>
            </a:r>
          </a:p>
        </p:txBody>
      </p:sp>
    </p:spTree>
    <p:extLst>
      <p:ext uri="{BB962C8B-B14F-4D97-AF65-F5344CB8AC3E}">
        <p14:creationId xmlns:p14="http://schemas.microsoft.com/office/powerpoint/2010/main" val="3758956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19. </a:t>
            </a:r>
            <a:br>
              <a:rPr lang="pt-PT" sz="2400" dirty="0"/>
            </a:br>
            <a:endParaRPr sz="2000" dirty="0"/>
          </a:p>
        </p:txBody>
      </p:sp>
      <p:pic>
        <p:nvPicPr>
          <p:cNvPr id="3" name="Imagem 2" descr="Uma imagem com texto, captura de ecrã, interior&#10;&#10;Descrição gerada automaticamente">
            <a:extLst>
              <a:ext uri="{FF2B5EF4-FFF2-40B4-BE49-F238E27FC236}">
                <a16:creationId xmlns:a16="http://schemas.microsoft.com/office/drawing/2014/main" id="{896E6175-A28F-4521-8D3F-4E4BCFAF577F}"/>
              </a:ext>
            </a:extLst>
          </p:cNvPr>
          <p:cNvPicPr>
            <a:picLocks noChangeAspect="1"/>
          </p:cNvPicPr>
          <p:nvPr/>
        </p:nvPicPr>
        <p:blipFill>
          <a:blip r:embed="rId3"/>
          <a:stretch>
            <a:fillRect/>
          </a:stretch>
        </p:blipFill>
        <p:spPr>
          <a:xfrm>
            <a:off x="799573" y="1001723"/>
            <a:ext cx="7544853" cy="3781953"/>
          </a:xfrm>
          <a:prstGeom prst="rect">
            <a:avLst/>
          </a:prstGeom>
        </p:spPr>
      </p:pic>
    </p:spTree>
    <p:extLst>
      <p:ext uri="{BB962C8B-B14F-4D97-AF65-F5344CB8AC3E}">
        <p14:creationId xmlns:p14="http://schemas.microsoft.com/office/powerpoint/2010/main" val="2416125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20.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670FBD54-F3CF-452C-822C-3CD035F64D17}"/>
              </a:ext>
            </a:extLst>
          </p:cNvPr>
          <p:cNvPicPr>
            <a:picLocks noChangeAspect="1"/>
          </p:cNvPicPr>
          <p:nvPr/>
        </p:nvPicPr>
        <p:blipFill>
          <a:blip r:embed="rId3"/>
          <a:stretch>
            <a:fillRect/>
          </a:stretch>
        </p:blipFill>
        <p:spPr>
          <a:xfrm>
            <a:off x="866258" y="1123748"/>
            <a:ext cx="7411484" cy="2896004"/>
          </a:xfrm>
          <a:prstGeom prst="rect">
            <a:avLst/>
          </a:prstGeom>
        </p:spPr>
      </p:pic>
    </p:spTree>
    <p:extLst>
      <p:ext uri="{BB962C8B-B14F-4D97-AF65-F5344CB8AC3E}">
        <p14:creationId xmlns:p14="http://schemas.microsoft.com/office/powerpoint/2010/main" val="1205814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21.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D3721CF2-5376-4235-A5E7-7F2A7F2B2CC6}"/>
              </a:ext>
            </a:extLst>
          </p:cNvPr>
          <p:cNvPicPr>
            <a:picLocks noChangeAspect="1"/>
          </p:cNvPicPr>
          <p:nvPr/>
        </p:nvPicPr>
        <p:blipFill>
          <a:blip r:embed="rId3"/>
          <a:stretch>
            <a:fillRect/>
          </a:stretch>
        </p:blipFill>
        <p:spPr>
          <a:xfrm>
            <a:off x="711523" y="1095169"/>
            <a:ext cx="7611537" cy="2953162"/>
          </a:xfrm>
          <a:prstGeom prst="rect">
            <a:avLst/>
          </a:prstGeom>
        </p:spPr>
      </p:pic>
    </p:spTree>
    <p:extLst>
      <p:ext uri="{BB962C8B-B14F-4D97-AF65-F5344CB8AC3E}">
        <p14:creationId xmlns:p14="http://schemas.microsoft.com/office/powerpoint/2010/main" val="3126808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22.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7D88D395-8F2E-4E90-8159-4AC586ACE99E}"/>
              </a:ext>
            </a:extLst>
          </p:cNvPr>
          <p:cNvPicPr>
            <a:picLocks noChangeAspect="1"/>
          </p:cNvPicPr>
          <p:nvPr/>
        </p:nvPicPr>
        <p:blipFill>
          <a:blip r:embed="rId3"/>
          <a:stretch>
            <a:fillRect/>
          </a:stretch>
        </p:blipFill>
        <p:spPr>
          <a:xfrm>
            <a:off x="2595286" y="1309511"/>
            <a:ext cx="3953427" cy="2524477"/>
          </a:xfrm>
          <a:prstGeom prst="rect">
            <a:avLst/>
          </a:prstGeom>
        </p:spPr>
      </p:pic>
    </p:spTree>
    <p:extLst>
      <p:ext uri="{BB962C8B-B14F-4D97-AF65-F5344CB8AC3E}">
        <p14:creationId xmlns:p14="http://schemas.microsoft.com/office/powerpoint/2010/main" val="1512418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23.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8CE85139-130B-4F05-A60D-A3E6182BA841}"/>
              </a:ext>
            </a:extLst>
          </p:cNvPr>
          <p:cNvPicPr>
            <a:picLocks noChangeAspect="1"/>
          </p:cNvPicPr>
          <p:nvPr/>
        </p:nvPicPr>
        <p:blipFill>
          <a:blip r:embed="rId3"/>
          <a:stretch>
            <a:fillRect/>
          </a:stretch>
        </p:blipFill>
        <p:spPr>
          <a:xfrm>
            <a:off x="904363" y="1166616"/>
            <a:ext cx="7335274" cy="2810267"/>
          </a:xfrm>
          <a:prstGeom prst="rect">
            <a:avLst/>
          </a:prstGeom>
        </p:spPr>
      </p:pic>
    </p:spTree>
    <p:extLst>
      <p:ext uri="{BB962C8B-B14F-4D97-AF65-F5344CB8AC3E}">
        <p14:creationId xmlns:p14="http://schemas.microsoft.com/office/powerpoint/2010/main" val="3196560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24. </a:t>
            </a:r>
            <a:br>
              <a:rPr lang="pt-PT" sz="2400" dirty="0"/>
            </a:br>
            <a:endParaRPr sz="2000" dirty="0"/>
          </a:p>
        </p:txBody>
      </p:sp>
      <p:pic>
        <p:nvPicPr>
          <p:cNvPr id="4" name="Imagem 3" descr="Uma imagem com mesa&#10;&#10;Descrição gerada automaticamente">
            <a:extLst>
              <a:ext uri="{FF2B5EF4-FFF2-40B4-BE49-F238E27FC236}">
                <a16:creationId xmlns:a16="http://schemas.microsoft.com/office/drawing/2014/main" id="{03B909DD-0C64-4625-A9D3-E9BDD681138E}"/>
              </a:ext>
            </a:extLst>
          </p:cNvPr>
          <p:cNvPicPr>
            <a:picLocks noChangeAspect="1"/>
          </p:cNvPicPr>
          <p:nvPr/>
        </p:nvPicPr>
        <p:blipFill>
          <a:blip r:embed="rId3"/>
          <a:stretch>
            <a:fillRect/>
          </a:stretch>
        </p:blipFill>
        <p:spPr>
          <a:xfrm>
            <a:off x="2495087" y="132861"/>
            <a:ext cx="4153825" cy="4877777"/>
          </a:xfrm>
          <a:prstGeom prst="rect">
            <a:avLst/>
          </a:prstGeom>
        </p:spPr>
      </p:pic>
    </p:spTree>
    <p:extLst>
      <p:ext uri="{BB962C8B-B14F-4D97-AF65-F5344CB8AC3E}">
        <p14:creationId xmlns:p14="http://schemas.microsoft.com/office/powerpoint/2010/main" val="1464762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25.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8CDCE8C2-C59F-47B3-8F36-ED811288D153}"/>
              </a:ext>
            </a:extLst>
          </p:cNvPr>
          <p:cNvPicPr>
            <a:picLocks noChangeAspect="1"/>
          </p:cNvPicPr>
          <p:nvPr/>
        </p:nvPicPr>
        <p:blipFill>
          <a:blip r:embed="rId3"/>
          <a:stretch>
            <a:fillRect/>
          </a:stretch>
        </p:blipFill>
        <p:spPr>
          <a:xfrm>
            <a:off x="966284" y="1180906"/>
            <a:ext cx="7211431" cy="2781688"/>
          </a:xfrm>
          <a:prstGeom prst="rect">
            <a:avLst/>
          </a:prstGeom>
        </p:spPr>
      </p:pic>
    </p:spTree>
    <p:extLst>
      <p:ext uri="{BB962C8B-B14F-4D97-AF65-F5344CB8AC3E}">
        <p14:creationId xmlns:p14="http://schemas.microsoft.com/office/powerpoint/2010/main" val="2714834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26.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19DC8731-4B7E-4C9C-86A1-26F00851DD3C}"/>
              </a:ext>
            </a:extLst>
          </p:cNvPr>
          <p:cNvPicPr>
            <a:picLocks noChangeAspect="1"/>
          </p:cNvPicPr>
          <p:nvPr/>
        </p:nvPicPr>
        <p:blipFill>
          <a:blip r:embed="rId3"/>
          <a:stretch>
            <a:fillRect/>
          </a:stretch>
        </p:blipFill>
        <p:spPr>
          <a:xfrm>
            <a:off x="827321" y="836582"/>
            <a:ext cx="7489358" cy="3947094"/>
          </a:xfrm>
          <a:prstGeom prst="rect">
            <a:avLst/>
          </a:prstGeom>
        </p:spPr>
      </p:pic>
    </p:spTree>
    <p:extLst>
      <p:ext uri="{BB962C8B-B14F-4D97-AF65-F5344CB8AC3E}">
        <p14:creationId xmlns:p14="http://schemas.microsoft.com/office/powerpoint/2010/main" val="2587323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27.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28BC9975-39FF-4BBC-870F-677ED49169A6}"/>
              </a:ext>
            </a:extLst>
          </p:cNvPr>
          <p:cNvPicPr>
            <a:picLocks noChangeAspect="1"/>
          </p:cNvPicPr>
          <p:nvPr/>
        </p:nvPicPr>
        <p:blipFill>
          <a:blip r:embed="rId3"/>
          <a:stretch>
            <a:fillRect/>
          </a:stretch>
        </p:blipFill>
        <p:spPr>
          <a:xfrm>
            <a:off x="642389" y="1099932"/>
            <a:ext cx="7859222" cy="2943636"/>
          </a:xfrm>
          <a:prstGeom prst="rect">
            <a:avLst/>
          </a:prstGeom>
        </p:spPr>
      </p:pic>
    </p:spTree>
    <p:extLst>
      <p:ext uri="{BB962C8B-B14F-4D97-AF65-F5344CB8AC3E}">
        <p14:creationId xmlns:p14="http://schemas.microsoft.com/office/powerpoint/2010/main" val="2486988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28. </a:t>
            </a:r>
            <a:br>
              <a:rPr lang="pt-PT" sz="2400" dirty="0"/>
            </a:br>
            <a:endParaRPr sz="2000" dirty="0"/>
          </a:p>
        </p:txBody>
      </p:sp>
      <p:pic>
        <p:nvPicPr>
          <p:cNvPr id="3" name="Imagem 2" descr="Uma imagem com texto, interior, captura de ecrã&#10;&#10;Descrição gerada automaticamente">
            <a:extLst>
              <a:ext uri="{FF2B5EF4-FFF2-40B4-BE49-F238E27FC236}">
                <a16:creationId xmlns:a16="http://schemas.microsoft.com/office/drawing/2014/main" id="{31404696-CB13-41F0-BB52-DFB2574FE79A}"/>
              </a:ext>
            </a:extLst>
          </p:cNvPr>
          <p:cNvPicPr>
            <a:picLocks noChangeAspect="1"/>
          </p:cNvPicPr>
          <p:nvPr/>
        </p:nvPicPr>
        <p:blipFill>
          <a:blip r:embed="rId3"/>
          <a:stretch>
            <a:fillRect/>
          </a:stretch>
        </p:blipFill>
        <p:spPr>
          <a:xfrm>
            <a:off x="332783" y="980853"/>
            <a:ext cx="8478433" cy="3181794"/>
          </a:xfrm>
          <a:prstGeom prst="rect">
            <a:avLst/>
          </a:prstGeom>
        </p:spPr>
      </p:pic>
    </p:spTree>
    <p:extLst>
      <p:ext uri="{BB962C8B-B14F-4D97-AF65-F5344CB8AC3E}">
        <p14:creationId xmlns:p14="http://schemas.microsoft.com/office/powerpoint/2010/main" val="49792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2.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64450830-FD39-4FE0-920E-85DBF6660822}"/>
              </a:ext>
            </a:extLst>
          </p:cNvPr>
          <p:cNvPicPr>
            <a:picLocks noChangeAspect="1"/>
          </p:cNvPicPr>
          <p:nvPr/>
        </p:nvPicPr>
        <p:blipFill>
          <a:blip r:embed="rId3"/>
          <a:stretch>
            <a:fillRect/>
          </a:stretch>
        </p:blipFill>
        <p:spPr>
          <a:xfrm>
            <a:off x="913889" y="1123748"/>
            <a:ext cx="7316221" cy="2896004"/>
          </a:xfrm>
          <a:prstGeom prst="rect">
            <a:avLst/>
          </a:prstGeom>
        </p:spPr>
      </p:pic>
    </p:spTree>
    <p:extLst>
      <p:ext uri="{BB962C8B-B14F-4D97-AF65-F5344CB8AC3E}">
        <p14:creationId xmlns:p14="http://schemas.microsoft.com/office/powerpoint/2010/main" val="12088489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29.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02F05788-E6F6-4D79-8CD3-F4B96034C609}"/>
              </a:ext>
            </a:extLst>
          </p:cNvPr>
          <p:cNvPicPr>
            <a:picLocks noChangeAspect="1"/>
          </p:cNvPicPr>
          <p:nvPr/>
        </p:nvPicPr>
        <p:blipFill>
          <a:blip r:embed="rId3"/>
          <a:stretch>
            <a:fillRect/>
          </a:stretch>
        </p:blipFill>
        <p:spPr>
          <a:xfrm>
            <a:off x="404231" y="1047261"/>
            <a:ext cx="8335538" cy="3305636"/>
          </a:xfrm>
          <a:prstGeom prst="rect">
            <a:avLst/>
          </a:prstGeom>
        </p:spPr>
      </p:pic>
    </p:spTree>
    <p:extLst>
      <p:ext uri="{BB962C8B-B14F-4D97-AF65-F5344CB8AC3E}">
        <p14:creationId xmlns:p14="http://schemas.microsoft.com/office/powerpoint/2010/main" val="4112184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30.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576F75B2-8C20-4E50-87C0-EE748FF2F631}"/>
              </a:ext>
            </a:extLst>
          </p:cNvPr>
          <p:cNvPicPr>
            <a:picLocks noChangeAspect="1"/>
          </p:cNvPicPr>
          <p:nvPr/>
        </p:nvPicPr>
        <p:blipFill>
          <a:blip r:embed="rId3"/>
          <a:stretch>
            <a:fillRect/>
          </a:stretch>
        </p:blipFill>
        <p:spPr>
          <a:xfrm>
            <a:off x="629900" y="1009891"/>
            <a:ext cx="7884200" cy="3773785"/>
          </a:xfrm>
          <a:prstGeom prst="rect">
            <a:avLst/>
          </a:prstGeom>
        </p:spPr>
      </p:pic>
    </p:spTree>
    <p:extLst>
      <p:ext uri="{BB962C8B-B14F-4D97-AF65-F5344CB8AC3E}">
        <p14:creationId xmlns:p14="http://schemas.microsoft.com/office/powerpoint/2010/main" val="227076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31.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CEB899CC-6D3B-4A24-8134-6A8EFB28D062}"/>
              </a:ext>
            </a:extLst>
          </p:cNvPr>
          <p:cNvPicPr>
            <a:picLocks noChangeAspect="1"/>
          </p:cNvPicPr>
          <p:nvPr/>
        </p:nvPicPr>
        <p:blipFill>
          <a:blip r:embed="rId3"/>
          <a:stretch>
            <a:fillRect/>
          </a:stretch>
        </p:blipFill>
        <p:spPr>
          <a:xfrm>
            <a:off x="232757" y="1020776"/>
            <a:ext cx="8678486" cy="3762900"/>
          </a:xfrm>
          <a:prstGeom prst="rect">
            <a:avLst/>
          </a:prstGeom>
        </p:spPr>
      </p:pic>
    </p:spTree>
    <p:extLst>
      <p:ext uri="{BB962C8B-B14F-4D97-AF65-F5344CB8AC3E}">
        <p14:creationId xmlns:p14="http://schemas.microsoft.com/office/powerpoint/2010/main" val="170767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32.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F4CFBB5E-4C29-48A9-B96D-3CF0A5991F13}"/>
              </a:ext>
            </a:extLst>
          </p:cNvPr>
          <p:cNvPicPr>
            <a:picLocks noChangeAspect="1"/>
          </p:cNvPicPr>
          <p:nvPr/>
        </p:nvPicPr>
        <p:blipFill>
          <a:blip r:embed="rId3"/>
          <a:stretch>
            <a:fillRect/>
          </a:stretch>
        </p:blipFill>
        <p:spPr>
          <a:xfrm>
            <a:off x="347073" y="1246344"/>
            <a:ext cx="8449854" cy="3010320"/>
          </a:xfrm>
          <a:prstGeom prst="rect">
            <a:avLst/>
          </a:prstGeom>
        </p:spPr>
      </p:pic>
    </p:spTree>
    <p:extLst>
      <p:ext uri="{BB962C8B-B14F-4D97-AF65-F5344CB8AC3E}">
        <p14:creationId xmlns:p14="http://schemas.microsoft.com/office/powerpoint/2010/main" val="4052030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33.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98657A6C-2593-41B0-A0EE-AC8371191D66}"/>
              </a:ext>
            </a:extLst>
          </p:cNvPr>
          <p:cNvPicPr>
            <a:picLocks noChangeAspect="1"/>
          </p:cNvPicPr>
          <p:nvPr/>
        </p:nvPicPr>
        <p:blipFill>
          <a:blip r:embed="rId3"/>
          <a:stretch>
            <a:fillRect/>
          </a:stretch>
        </p:blipFill>
        <p:spPr>
          <a:xfrm>
            <a:off x="332783" y="1233300"/>
            <a:ext cx="8478433" cy="2676899"/>
          </a:xfrm>
          <a:prstGeom prst="rect">
            <a:avLst/>
          </a:prstGeom>
        </p:spPr>
      </p:pic>
      <p:sp>
        <p:nvSpPr>
          <p:cNvPr id="4" name="Retângulo 3">
            <a:extLst>
              <a:ext uri="{FF2B5EF4-FFF2-40B4-BE49-F238E27FC236}">
                <a16:creationId xmlns:a16="http://schemas.microsoft.com/office/drawing/2014/main" id="{73FE843B-6F6D-4018-AA68-6611982A7BEF}"/>
              </a:ext>
            </a:extLst>
          </p:cNvPr>
          <p:cNvSpPr/>
          <p:nvPr/>
        </p:nvSpPr>
        <p:spPr>
          <a:xfrm>
            <a:off x="332783" y="3505200"/>
            <a:ext cx="2816817" cy="404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37701640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34.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63E3D3B4-043F-4406-988C-E4AE1A8588FA}"/>
              </a:ext>
            </a:extLst>
          </p:cNvPr>
          <p:cNvPicPr>
            <a:picLocks noChangeAspect="1"/>
          </p:cNvPicPr>
          <p:nvPr/>
        </p:nvPicPr>
        <p:blipFill>
          <a:blip r:embed="rId3"/>
          <a:stretch>
            <a:fillRect/>
          </a:stretch>
        </p:blipFill>
        <p:spPr>
          <a:xfrm>
            <a:off x="266099" y="1145810"/>
            <a:ext cx="8611802" cy="3477110"/>
          </a:xfrm>
          <a:prstGeom prst="rect">
            <a:avLst/>
          </a:prstGeom>
        </p:spPr>
      </p:pic>
    </p:spTree>
    <p:extLst>
      <p:ext uri="{BB962C8B-B14F-4D97-AF65-F5344CB8AC3E}">
        <p14:creationId xmlns:p14="http://schemas.microsoft.com/office/powerpoint/2010/main" val="2071235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35. </a:t>
            </a:r>
            <a:br>
              <a:rPr lang="pt-PT" sz="2400" dirty="0"/>
            </a:br>
            <a:endParaRPr sz="2000" dirty="0"/>
          </a:p>
        </p:txBody>
      </p:sp>
      <p:pic>
        <p:nvPicPr>
          <p:cNvPr id="4" name="Imagem 3">
            <a:extLst>
              <a:ext uri="{FF2B5EF4-FFF2-40B4-BE49-F238E27FC236}">
                <a16:creationId xmlns:a16="http://schemas.microsoft.com/office/drawing/2014/main" id="{C3E67045-2085-4BDE-944E-7AB94E79B1B4}"/>
              </a:ext>
            </a:extLst>
          </p:cNvPr>
          <p:cNvPicPr>
            <a:picLocks noChangeAspect="1"/>
          </p:cNvPicPr>
          <p:nvPr/>
        </p:nvPicPr>
        <p:blipFill>
          <a:blip r:embed="rId3"/>
          <a:stretch>
            <a:fillRect/>
          </a:stretch>
        </p:blipFill>
        <p:spPr>
          <a:xfrm>
            <a:off x="1760563" y="230554"/>
            <a:ext cx="5622873" cy="4682392"/>
          </a:xfrm>
          <a:prstGeom prst="rect">
            <a:avLst/>
          </a:prstGeom>
        </p:spPr>
      </p:pic>
    </p:spTree>
    <p:extLst>
      <p:ext uri="{BB962C8B-B14F-4D97-AF65-F5344CB8AC3E}">
        <p14:creationId xmlns:p14="http://schemas.microsoft.com/office/powerpoint/2010/main" val="663690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36.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8360004C-E43D-4961-B589-F183B05AA76A}"/>
              </a:ext>
            </a:extLst>
          </p:cNvPr>
          <p:cNvPicPr>
            <a:picLocks noChangeAspect="1"/>
          </p:cNvPicPr>
          <p:nvPr/>
        </p:nvPicPr>
        <p:blipFill>
          <a:blip r:embed="rId3"/>
          <a:stretch>
            <a:fillRect/>
          </a:stretch>
        </p:blipFill>
        <p:spPr>
          <a:xfrm>
            <a:off x="575705" y="1195195"/>
            <a:ext cx="7992590" cy="2753109"/>
          </a:xfrm>
          <a:prstGeom prst="rect">
            <a:avLst/>
          </a:prstGeom>
        </p:spPr>
      </p:pic>
    </p:spTree>
    <p:extLst>
      <p:ext uri="{BB962C8B-B14F-4D97-AF65-F5344CB8AC3E}">
        <p14:creationId xmlns:p14="http://schemas.microsoft.com/office/powerpoint/2010/main" val="2713128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37. </a:t>
            </a:r>
            <a:br>
              <a:rPr lang="pt-PT" sz="2400" dirty="0"/>
            </a:br>
            <a:endParaRPr sz="2000" dirty="0"/>
          </a:p>
        </p:txBody>
      </p:sp>
      <p:pic>
        <p:nvPicPr>
          <p:cNvPr id="4" name="Imagem 3" descr="Uma imagem com texto, interior, captura de ecrã&#10;&#10;Descrição gerada automaticamente">
            <a:extLst>
              <a:ext uri="{FF2B5EF4-FFF2-40B4-BE49-F238E27FC236}">
                <a16:creationId xmlns:a16="http://schemas.microsoft.com/office/drawing/2014/main" id="{DCE7109A-41EA-4885-83B7-0359CCDD814F}"/>
              </a:ext>
            </a:extLst>
          </p:cNvPr>
          <p:cNvPicPr>
            <a:picLocks noChangeAspect="1"/>
          </p:cNvPicPr>
          <p:nvPr/>
        </p:nvPicPr>
        <p:blipFill>
          <a:blip r:embed="rId3"/>
          <a:stretch>
            <a:fillRect/>
          </a:stretch>
        </p:blipFill>
        <p:spPr>
          <a:xfrm>
            <a:off x="1285416" y="1214248"/>
            <a:ext cx="6573167" cy="2715004"/>
          </a:xfrm>
          <a:prstGeom prst="rect">
            <a:avLst/>
          </a:prstGeom>
        </p:spPr>
      </p:pic>
    </p:spTree>
    <p:extLst>
      <p:ext uri="{BB962C8B-B14F-4D97-AF65-F5344CB8AC3E}">
        <p14:creationId xmlns:p14="http://schemas.microsoft.com/office/powerpoint/2010/main" val="1371424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38. </a:t>
            </a:r>
            <a:br>
              <a:rPr lang="pt-PT" sz="2400" dirty="0"/>
            </a:br>
            <a:endParaRPr sz="2000" dirty="0"/>
          </a:p>
        </p:txBody>
      </p:sp>
      <p:pic>
        <p:nvPicPr>
          <p:cNvPr id="3" name="Imagem 2">
            <a:extLst>
              <a:ext uri="{FF2B5EF4-FFF2-40B4-BE49-F238E27FC236}">
                <a16:creationId xmlns:a16="http://schemas.microsoft.com/office/drawing/2014/main" id="{0878DB0E-418B-4CB0-945C-BBCC8788F78D}"/>
              </a:ext>
            </a:extLst>
          </p:cNvPr>
          <p:cNvPicPr>
            <a:picLocks noChangeAspect="1"/>
          </p:cNvPicPr>
          <p:nvPr/>
        </p:nvPicPr>
        <p:blipFill>
          <a:blip r:embed="rId3"/>
          <a:stretch>
            <a:fillRect/>
          </a:stretch>
        </p:blipFill>
        <p:spPr>
          <a:xfrm>
            <a:off x="1629137" y="693701"/>
            <a:ext cx="5885726" cy="4293491"/>
          </a:xfrm>
          <a:prstGeom prst="rect">
            <a:avLst/>
          </a:prstGeom>
        </p:spPr>
      </p:pic>
      <p:pic>
        <p:nvPicPr>
          <p:cNvPr id="6" name="Imagem 5">
            <a:extLst>
              <a:ext uri="{FF2B5EF4-FFF2-40B4-BE49-F238E27FC236}">
                <a16:creationId xmlns:a16="http://schemas.microsoft.com/office/drawing/2014/main" id="{48898826-C5E8-4710-ACFC-6948CAFACFC2}"/>
              </a:ext>
            </a:extLst>
          </p:cNvPr>
          <p:cNvPicPr>
            <a:picLocks noChangeAspect="1"/>
          </p:cNvPicPr>
          <p:nvPr/>
        </p:nvPicPr>
        <p:blipFill>
          <a:blip r:embed="rId4"/>
          <a:stretch>
            <a:fillRect/>
          </a:stretch>
        </p:blipFill>
        <p:spPr>
          <a:xfrm>
            <a:off x="1629137" y="177410"/>
            <a:ext cx="5885726" cy="516291"/>
          </a:xfrm>
          <a:prstGeom prst="rect">
            <a:avLst/>
          </a:prstGeom>
        </p:spPr>
      </p:pic>
      <p:sp>
        <p:nvSpPr>
          <p:cNvPr id="2" name="Retângulo 1">
            <a:extLst>
              <a:ext uri="{FF2B5EF4-FFF2-40B4-BE49-F238E27FC236}">
                <a16:creationId xmlns:a16="http://schemas.microsoft.com/office/drawing/2014/main" id="{144C3920-125C-4A61-9279-2364EDA336F9}"/>
              </a:ext>
            </a:extLst>
          </p:cNvPr>
          <p:cNvSpPr/>
          <p:nvPr/>
        </p:nvSpPr>
        <p:spPr>
          <a:xfrm>
            <a:off x="1862667" y="3429000"/>
            <a:ext cx="990600" cy="254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945854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3.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D89FFF07-9315-4D76-A7C5-0F9780D869B2}"/>
              </a:ext>
            </a:extLst>
          </p:cNvPr>
          <p:cNvPicPr>
            <a:picLocks noChangeAspect="1"/>
          </p:cNvPicPr>
          <p:nvPr/>
        </p:nvPicPr>
        <p:blipFill>
          <a:blip r:embed="rId3"/>
          <a:stretch>
            <a:fillRect/>
          </a:stretch>
        </p:blipFill>
        <p:spPr>
          <a:xfrm>
            <a:off x="915326" y="510070"/>
            <a:ext cx="7540920" cy="4123360"/>
          </a:xfrm>
          <a:prstGeom prst="rect">
            <a:avLst/>
          </a:prstGeom>
        </p:spPr>
      </p:pic>
    </p:spTree>
    <p:extLst>
      <p:ext uri="{BB962C8B-B14F-4D97-AF65-F5344CB8AC3E}">
        <p14:creationId xmlns:p14="http://schemas.microsoft.com/office/powerpoint/2010/main" val="15130186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39. </a:t>
            </a:r>
            <a:br>
              <a:rPr lang="pt-PT" sz="2400" dirty="0"/>
            </a:br>
            <a:endParaRPr sz="2000" dirty="0"/>
          </a:p>
        </p:txBody>
      </p:sp>
    </p:spTree>
    <p:extLst>
      <p:ext uri="{BB962C8B-B14F-4D97-AF65-F5344CB8AC3E}">
        <p14:creationId xmlns:p14="http://schemas.microsoft.com/office/powerpoint/2010/main" val="3127556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40.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BD6574D7-CC69-474A-B87C-5BCC318F9E2D}"/>
              </a:ext>
            </a:extLst>
          </p:cNvPr>
          <p:cNvPicPr>
            <a:picLocks noChangeAspect="1"/>
          </p:cNvPicPr>
          <p:nvPr/>
        </p:nvPicPr>
        <p:blipFill>
          <a:blip r:embed="rId3"/>
          <a:stretch>
            <a:fillRect/>
          </a:stretch>
        </p:blipFill>
        <p:spPr>
          <a:xfrm>
            <a:off x="2214725" y="639794"/>
            <a:ext cx="4522138" cy="4386474"/>
          </a:xfrm>
          <a:prstGeom prst="rect">
            <a:avLst/>
          </a:prstGeom>
        </p:spPr>
      </p:pic>
      <p:pic>
        <p:nvPicPr>
          <p:cNvPr id="6" name="Imagem 5">
            <a:extLst>
              <a:ext uri="{FF2B5EF4-FFF2-40B4-BE49-F238E27FC236}">
                <a16:creationId xmlns:a16="http://schemas.microsoft.com/office/drawing/2014/main" id="{156D2511-7292-4019-85EB-FC6926A11F0B}"/>
              </a:ext>
            </a:extLst>
          </p:cNvPr>
          <p:cNvPicPr>
            <a:picLocks noChangeAspect="1"/>
          </p:cNvPicPr>
          <p:nvPr/>
        </p:nvPicPr>
        <p:blipFill>
          <a:blip r:embed="rId4"/>
          <a:stretch>
            <a:fillRect/>
          </a:stretch>
        </p:blipFill>
        <p:spPr>
          <a:xfrm>
            <a:off x="2214726" y="234077"/>
            <a:ext cx="4522138" cy="492510"/>
          </a:xfrm>
          <a:prstGeom prst="rect">
            <a:avLst/>
          </a:prstGeom>
        </p:spPr>
      </p:pic>
    </p:spTree>
    <p:extLst>
      <p:ext uri="{BB962C8B-B14F-4D97-AF65-F5344CB8AC3E}">
        <p14:creationId xmlns:p14="http://schemas.microsoft.com/office/powerpoint/2010/main" val="37955050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41.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C391BD35-65B7-4FB1-8B3B-7A62426AEEFE}"/>
              </a:ext>
            </a:extLst>
          </p:cNvPr>
          <p:cNvPicPr>
            <a:picLocks noChangeAspect="1"/>
          </p:cNvPicPr>
          <p:nvPr/>
        </p:nvPicPr>
        <p:blipFill>
          <a:blip r:embed="rId3"/>
          <a:stretch>
            <a:fillRect/>
          </a:stretch>
        </p:blipFill>
        <p:spPr>
          <a:xfrm>
            <a:off x="2438165" y="179912"/>
            <a:ext cx="4267670" cy="4783676"/>
          </a:xfrm>
          <a:prstGeom prst="rect">
            <a:avLst/>
          </a:prstGeom>
        </p:spPr>
      </p:pic>
    </p:spTree>
    <p:extLst>
      <p:ext uri="{BB962C8B-B14F-4D97-AF65-F5344CB8AC3E}">
        <p14:creationId xmlns:p14="http://schemas.microsoft.com/office/powerpoint/2010/main" val="2298968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42.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B331A084-180D-4783-8245-1DF259D612B0}"/>
              </a:ext>
            </a:extLst>
          </p:cNvPr>
          <p:cNvPicPr>
            <a:picLocks noChangeAspect="1"/>
          </p:cNvPicPr>
          <p:nvPr/>
        </p:nvPicPr>
        <p:blipFill>
          <a:blip r:embed="rId3"/>
          <a:stretch>
            <a:fillRect/>
          </a:stretch>
        </p:blipFill>
        <p:spPr>
          <a:xfrm>
            <a:off x="519723" y="1395681"/>
            <a:ext cx="8104554" cy="2352137"/>
          </a:xfrm>
          <a:prstGeom prst="rect">
            <a:avLst/>
          </a:prstGeom>
        </p:spPr>
      </p:pic>
    </p:spTree>
    <p:extLst>
      <p:ext uri="{BB962C8B-B14F-4D97-AF65-F5344CB8AC3E}">
        <p14:creationId xmlns:p14="http://schemas.microsoft.com/office/powerpoint/2010/main" val="41377438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43.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A411806D-03A7-4E97-81A4-D50284CEEC6E}"/>
              </a:ext>
            </a:extLst>
          </p:cNvPr>
          <p:cNvPicPr>
            <a:picLocks noChangeAspect="1"/>
          </p:cNvPicPr>
          <p:nvPr/>
        </p:nvPicPr>
        <p:blipFill>
          <a:blip r:embed="rId3"/>
          <a:stretch>
            <a:fillRect/>
          </a:stretch>
        </p:blipFill>
        <p:spPr>
          <a:xfrm>
            <a:off x="1280653" y="1190432"/>
            <a:ext cx="6582694" cy="2762636"/>
          </a:xfrm>
          <a:prstGeom prst="rect">
            <a:avLst/>
          </a:prstGeom>
        </p:spPr>
      </p:pic>
    </p:spTree>
    <p:extLst>
      <p:ext uri="{BB962C8B-B14F-4D97-AF65-F5344CB8AC3E}">
        <p14:creationId xmlns:p14="http://schemas.microsoft.com/office/powerpoint/2010/main" val="39921292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44. </a:t>
            </a:r>
            <a:br>
              <a:rPr lang="pt-PT" sz="2400" dirty="0"/>
            </a:br>
            <a:endParaRPr sz="2000" dirty="0"/>
          </a:p>
        </p:txBody>
      </p:sp>
      <p:pic>
        <p:nvPicPr>
          <p:cNvPr id="3" name="Imagem 2">
            <a:extLst>
              <a:ext uri="{FF2B5EF4-FFF2-40B4-BE49-F238E27FC236}">
                <a16:creationId xmlns:a16="http://schemas.microsoft.com/office/drawing/2014/main" id="{521BE283-54B3-4D51-87A1-1606110A696B}"/>
              </a:ext>
            </a:extLst>
          </p:cNvPr>
          <p:cNvPicPr>
            <a:picLocks noChangeAspect="1"/>
          </p:cNvPicPr>
          <p:nvPr/>
        </p:nvPicPr>
        <p:blipFill>
          <a:blip r:embed="rId3"/>
          <a:stretch>
            <a:fillRect/>
          </a:stretch>
        </p:blipFill>
        <p:spPr>
          <a:xfrm>
            <a:off x="570523" y="1430766"/>
            <a:ext cx="8002954" cy="2281967"/>
          </a:xfrm>
          <a:prstGeom prst="rect">
            <a:avLst/>
          </a:prstGeom>
        </p:spPr>
      </p:pic>
    </p:spTree>
    <p:extLst>
      <p:ext uri="{BB962C8B-B14F-4D97-AF65-F5344CB8AC3E}">
        <p14:creationId xmlns:p14="http://schemas.microsoft.com/office/powerpoint/2010/main" val="2904392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45. </a:t>
            </a:r>
            <a:br>
              <a:rPr lang="pt-PT" sz="2400" dirty="0"/>
            </a:br>
            <a:endParaRPr sz="2000" dirty="0"/>
          </a:p>
        </p:txBody>
      </p:sp>
    </p:spTree>
    <p:extLst>
      <p:ext uri="{BB962C8B-B14F-4D97-AF65-F5344CB8AC3E}">
        <p14:creationId xmlns:p14="http://schemas.microsoft.com/office/powerpoint/2010/main" val="11491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46. </a:t>
            </a:r>
            <a:br>
              <a:rPr lang="pt-PT" sz="2400" dirty="0"/>
            </a:br>
            <a:endParaRPr sz="2000" dirty="0"/>
          </a:p>
        </p:txBody>
      </p:sp>
      <p:pic>
        <p:nvPicPr>
          <p:cNvPr id="3" name="Imagem 2" descr="Uma imagem com mesa&#10;&#10;Descrição gerada automaticamente">
            <a:extLst>
              <a:ext uri="{FF2B5EF4-FFF2-40B4-BE49-F238E27FC236}">
                <a16:creationId xmlns:a16="http://schemas.microsoft.com/office/drawing/2014/main" id="{C335F9E5-D93C-49CB-A170-281405E9DB43}"/>
              </a:ext>
            </a:extLst>
          </p:cNvPr>
          <p:cNvPicPr>
            <a:picLocks noChangeAspect="1"/>
          </p:cNvPicPr>
          <p:nvPr/>
        </p:nvPicPr>
        <p:blipFill>
          <a:blip r:embed="rId3"/>
          <a:stretch>
            <a:fillRect/>
          </a:stretch>
        </p:blipFill>
        <p:spPr>
          <a:xfrm>
            <a:off x="646168" y="1533999"/>
            <a:ext cx="7851664" cy="2075502"/>
          </a:xfrm>
          <a:prstGeom prst="rect">
            <a:avLst/>
          </a:prstGeom>
        </p:spPr>
      </p:pic>
    </p:spTree>
    <p:extLst>
      <p:ext uri="{BB962C8B-B14F-4D97-AF65-F5344CB8AC3E}">
        <p14:creationId xmlns:p14="http://schemas.microsoft.com/office/powerpoint/2010/main" val="34962512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47. </a:t>
            </a:r>
            <a:br>
              <a:rPr lang="pt-PT" sz="2400" dirty="0"/>
            </a:br>
            <a:endParaRPr sz="2000" dirty="0"/>
          </a:p>
        </p:txBody>
      </p:sp>
    </p:spTree>
    <p:extLst>
      <p:ext uri="{BB962C8B-B14F-4D97-AF65-F5344CB8AC3E}">
        <p14:creationId xmlns:p14="http://schemas.microsoft.com/office/powerpoint/2010/main" val="1709693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48.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BF468094-A4A7-4D50-A3DC-1CD6A519D7FF}"/>
              </a:ext>
            </a:extLst>
          </p:cNvPr>
          <p:cNvPicPr>
            <a:picLocks noChangeAspect="1"/>
          </p:cNvPicPr>
          <p:nvPr/>
        </p:nvPicPr>
        <p:blipFill>
          <a:blip r:embed="rId3"/>
          <a:stretch>
            <a:fillRect/>
          </a:stretch>
        </p:blipFill>
        <p:spPr>
          <a:xfrm>
            <a:off x="640861" y="1591408"/>
            <a:ext cx="7862277" cy="1960684"/>
          </a:xfrm>
          <a:prstGeom prst="rect">
            <a:avLst/>
          </a:prstGeom>
        </p:spPr>
      </p:pic>
    </p:spTree>
    <p:extLst>
      <p:ext uri="{BB962C8B-B14F-4D97-AF65-F5344CB8AC3E}">
        <p14:creationId xmlns:p14="http://schemas.microsoft.com/office/powerpoint/2010/main" val="1694128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4.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4AE3D53C-2926-4D3E-A236-6F4177746DEF}"/>
              </a:ext>
            </a:extLst>
          </p:cNvPr>
          <p:cNvPicPr>
            <a:picLocks noChangeAspect="1"/>
          </p:cNvPicPr>
          <p:nvPr/>
        </p:nvPicPr>
        <p:blipFill>
          <a:blip r:embed="rId3"/>
          <a:stretch>
            <a:fillRect/>
          </a:stretch>
        </p:blipFill>
        <p:spPr>
          <a:xfrm>
            <a:off x="718599" y="1251477"/>
            <a:ext cx="7706801" cy="2953162"/>
          </a:xfrm>
          <a:prstGeom prst="rect">
            <a:avLst/>
          </a:prstGeom>
        </p:spPr>
      </p:pic>
    </p:spTree>
    <p:extLst>
      <p:ext uri="{BB962C8B-B14F-4D97-AF65-F5344CB8AC3E}">
        <p14:creationId xmlns:p14="http://schemas.microsoft.com/office/powerpoint/2010/main" val="4663258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49.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9E2D8052-4AC3-46DB-ACAF-E5723AA31D78}"/>
              </a:ext>
            </a:extLst>
          </p:cNvPr>
          <p:cNvPicPr>
            <a:picLocks noChangeAspect="1"/>
          </p:cNvPicPr>
          <p:nvPr/>
        </p:nvPicPr>
        <p:blipFill>
          <a:blip r:embed="rId3"/>
          <a:stretch>
            <a:fillRect/>
          </a:stretch>
        </p:blipFill>
        <p:spPr>
          <a:xfrm>
            <a:off x="453292" y="1473176"/>
            <a:ext cx="8237415" cy="2197148"/>
          </a:xfrm>
          <a:prstGeom prst="rect">
            <a:avLst/>
          </a:prstGeom>
        </p:spPr>
      </p:pic>
    </p:spTree>
    <p:extLst>
      <p:ext uri="{BB962C8B-B14F-4D97-AF65-F5344CB8AC3E}">
        <p14:creationId xmlns:p14="http://schemas.microsoft.com/office/powerpoint/2010/main" val="29976691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50. </a:t>
            </a:r>
            <a:br>
              <a:rPr lang="pt-PT" sz="2400" dirty="0"/>
            </a:br>
            <a:endParaRPr sz="2000" dirty="0"/>
          </a:p>
        </p:txBody>
      </p:sp>
    </p:spTree>
    <p:extLst>
      <p:ext uri="{BB962C8B-B14F-4D97-AF65-F5344CB8AC3E}">
        <p14:creationId xmlns:p14="http://schemas.microsoft.com/office/powerpoint/2010/main" val="1616801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51.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5374569C-9F29-47F0-923A-2EA0B81CB1E3}"/>
              </a:ext>
            </a:extLst>
          </p:cNvPr>
          <p:cNvPicPr>
            <a:picLocks noChangeAspect="1"/>
          </p:cNvPicPr>
          <p:nvPr/>
        </p:nvPicPr>
        <p:blipFill>
          <a:blip r:embed="rId3"/>
          <a:stretch>
            <a:fillRect/>
          </a:stretch>
        </p:blipFill>
        <p:spPr>
          <a:xfrm>
            <a:off x="747178" y="1152327"/>
            <a:ext cx="7649643" cy="2838846"/>
          </a:xfrm>
          <a:prstGeom prst="rect">
            <a:avLst/>
          </a:prstGeom>
        </p:spPr>
      </p:pic>
    </p:spTree>
    <p:extLst>
      <p:ext uri="{BB962C8B-B14F-4D97-AF65-F5344CB8AC3E}">
        <p14:creationId xmlns:p14="http://schemas.microsoft.com/office/powerpoint/2010/main" val="3405437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52.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6911446D-62DA-454D-8287-A1B407C0824F}"/>
              </a:ext>
            </a:extLst>
          </p:cNvPr>
          <p:cNvPicPr>
            <a:picLocks noChangeAspect="1"/>
          </p:cNvPicPr>
          <p:nvPr/>
        </p:nvPicPr>
        <p:blipFill>
          <a:blip r:embed="rId3"/>
          <a:stretch>
            <a:fillRect/>
          </a:stretch>
        </p:blipFill>
        <p:spPr>
          <a:xfrm>
            <a:off x="599520" y="971326"/>
            <a:ext cx="7944959" cy="3200847"/>
          </a:xfrm>
          <a:prstGeom prst="rect">
            <a:avLst/>
          </a:prstGeom>
        </p:spPr>
      </p:pic>
    </p:spTree>
    <p:extLst>
      <p:ext uri="{BB962C8B-B14F-4D97-AF65-F5344CB8AC3E}">
        <p14:creationId xmlns:p14="http://schemas.microsoft.com/office/powerpoint/2010/main" val="28789567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53. </a:t>
            </a:r>
            <a:br>
              <a:rPr lang="pt-PT" sz="2400" dirty="0"/>
            </a:br>
            <a:endParaRPr sz="2000" dirty="0"/>
          </a:p>
        </p:txBody>
      </p:sp>
      <p:pic>
        <p:nvPicPr>
          <p:cNvPr id="4" name="Imagem 3">
            <a:extLst>
              <a:ext uri="{FF2B5EF4-FFF2-40B4-BE49-F238E27FC236}">
                <a16:creationId xmlns:a16="http://schemas.microsoft.com/office/drawing/2014/main" id="{32EA9E3F-6885-40E2-BD99-05C4128BC41C}"/>
              </a:ext>
            </a:extLst>
          </p:cNvPr>
          <p:cNvPicPr>
            <a:picLocks noChangeAspect="1"/>
          </p:cNvPicPr>
          <p:nvPr/>
        </p:nvPicPr>
        <p:blipFill>
          <a:blip r:embed="rId3"/>
          <a:stretch>
            <a:fillRect/>
          </a:stretch>
        </p:blipFill>
        <p:spPr>
          <a:xfrm>
            <a:off x="1059494" y="527243"/>
            <a:ext cx="7025011" cy="4200182"/>
          </a:xfrm>
          <a:prstGeom prst="rect">
            <a:avLst/>
          </a:prstGeom>
        </p:spPr>
      </p:pic>
    </p:spTree>
    <p:extLst>
      <p:ext uri="{BB962C8B-B14F-4D97-AF65-F5344CB8AC3E}">
        <p14:creationId xmlns:p14="http://schemas.microsoft.com/office/powerpoint/2010/main" val="38462805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54.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A1FB9700-54B7-43B2-A020-AE6901226B01}"/>
              </a:ext>
            </a:extLst>
          </p:cNvPr>
          <p:cNvPicPr>
            <a:picLocks noChangeAspect="1"/>
          </p:cNvPicPr>
          <p:nvPr/>
        </p:nvPicPr>
        <p:blipFill>
          <a:blip r:embed="rId3"/>
          <a:stretch>
            <a:fillRect/>
          </a:stretch>
        </p:blipFill>
        <p:spPr>
          <a:xfrm>
            <a:off x="1047258" y="1176142"/>
            <a:ext cx="7049484" cy="2791215"/>
          </a:xfrm>
          <a:prstGeom prst="rect">
            <a:avLst/>
          </a:prstGeom>
        </p:spPr>
      </p:pic>
    </p:spTree>
    <p:extLst>
      <p:ext uri="{BB962C8B-B14F-4D97-AF65-F5344CB8AC3E}">
        <p14:creationId xmlns:p14="http://schemas.microsoft.com/office/powerpoint/2010/main" val="25986772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55.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DD0372FA-62C9-497E-9C83-6EF73D24A96C}"/>
              </a:ext>
            </a:extLst>
          </p:cNvPr>
          <p:cNvPicPr>
            <a:picLocks noChangeAspect="1"/>
          </p:cNvPicPr>
          <p:nvPr/>
        </p:nvPicPr>
        <p:blipFill>
          <a:blip r:embed="rId3"/>
          <a:stretch>
            <a:fillRect/>
          </a:stretch>
        </p:blipFill>
        <p:spPr>
          <a:xfrm>
            <a:off x="1028203" y="1665502"/>
            <a:ext cx="7087589" cy="2172003"/>
          </a:xfrm>
          <a:prstGeom prst="rect">
            <a:avLst/>
          </a:prstGeom>
        </p:spPr>
      </p:pic>
      <p:pic>
        <p:nvPicPr>
          <p:cNvPr id="6" name="Imagem 5">
            <a:extLst>
              <a:ext uri="{FF2B5EF4-FFF2-40B4-BE49-F238E27FC236}">
                <a16:creationId xmlns:a16="http://schemas.microsoft.com/office/drawing/2014/main" id="{7ED2620C-4DF6-497F-9931-15D76CD756B4}"/>
              </a:ext>
            </a:extLst>
          </p:cNvPr>
          <p:cNvPicPr>
            <a:picLocks noChangeAspect="1"/>
          </p:cNvPicPr>
          <p:nvPr/>
        </p:nvPicPr>
        <p:blipFill>
          <a:blip r:embed="rId4"/>
          <a:stretch>
            <a:fillRect/>
          </a:stretch>
        </p:blipFill>
        <p:spPr>
          <a:xfrm>
            <a:off x="1028203" y="1086339"/>
            <a:ext cx="7087589" cy="677428"/>
          </a:xfrm>
          <a:prstGeom prst="rect">
            <a:avLst/>
          </a:prstGeom>
        </p:spPr>
      </p:pic>
      <p:sp>
        <p:nvSpPr>
          <p:cNvPr id="2" name="Retângulo 1">
            <a:extLst>
              <a:ext uri="{FF2B5EF4-FFF2-40B4-BE49-F238E27FC236}">
                <a16:creationId xmlns:a16="http://schemas.microsoft.com/office/drawing/2014/main" id="{32839CFC-6913-4CA6-8D04-EDB46952511C}"/>
              </a:ext>
            </a:extLst>
          </p:cNvPr>
          <p:cNvSpPr/>
          <p:nvPr/>
        </p:nvSpPr>
        <p:spPr>
          <a:xfrm>
            <a:off x="1329267" y="2370667"/>
            <a:ext cx="6214533" cy="3132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4023715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56.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328F0C64-4870-430A-8C5C-83F0E46D60AF}"/>
              </a:ext>
            </a:extLst>
          </p:cNvPr>
          <p:cNvPicPr>
            <a:picLocks noChangeAspect="1"/>
          </p:cNvPicPr>
          <p:nvPr/>
        </p:nvPicPr>
        <p:blipFill>
          <a:blip r:embed="rId3"/>
          <a:stretch>
            <a:fillRect/>
          </a:stretch>
        </p:blipFill>
        <p:spPr>
          <a:xfrm>
            <a:off x="610332" y="1549280"/>
            <a:ext cx="7923335" cy="2044939"/>
          </a:xfrm>
          <a:prstGeom prst="rect">
            <a:avLst/>
          </a:prstGeom>
        </p:spPr>
      </p:pic>
      <p:sp>
        <p:nvSpPr>
          <p:cNvPr id="2" name="Retângulo 1">
            <a:extLst>
              <a:ext uri="{FF2B5EF4-FFF2-40B4-BE49-F238E27FC236}">
                <a16:creationId xmlns:a16="http://schemas.microsoft.com/office/drawing/2014/main" id="{4C2071EE-B68E-4434-93A7-DD670F94C45A}"/>
              </a:ext>
            </a:extLst>
          </p:cNvPr>
          <p:cNvSpPr/>
          <p:nvPr/>
        </p:nvSpPr>
        <p:spPr>
          <a:xfrm>
            <a:off x="838200" y="2396067"/>
            <a:ext cx="719667" cy="17568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Retângulo 3">
            <a:extLst>
              <a:ext uri="{FF2B5EF4-FFF2-40B4-BE49-F238E27FC236}">
                <a16:creationId xmlns:a16="http://schemas.microsoft.com/office/drawing/2014/main" id="{1F293413-D1A9-4E6C-B939-F315B66F5908}"/>
              </a:ext>
            </a:extLst>
          </p:cNvPr>
          <p:cNvSpPr/>
          <p:nvPr/>
        </p:nvSpPr>
        <p:spPr>
          <a:xfrm>
            <a:off x="838200" y="3166533"/>
            <a:ext cx="1380067" cy="17568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35826149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57.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3B4A3437-E27E-4343-B011-7C7A245F0AB2}"/>
              </a:ext>
            </a:extLst>
          </p:cNvPr>
          <p:cNvPicPr>
            <a:picLocks noChangeAspect="1"/>
          </p:cNvPicPr>
          <p:nvPr/>
        </p:nvPicPr>
        <p:blipFill>
          <a:blip r:embed="rId3"/>
          <a:stretch>
            <a:fillRect/>
          </a:stretch>
        </p:blipFill>
        <p:spPr>
          <a:xfrm>
            <a:off x="2439742" y="359824"/>
            <a:ext cx="4264515" cy="4432300"/>
          </a:xfrm>
          <a:prstGeom prst="rect">
            <a:avLst/>
          </a:prstGeom>
        </p:spPr>
      </p:pic>
      <p:sp>
        <p:nvSpPr>
          <p:cNvPr id="3" name="Retângulo 2">
            <a:extLst>
              <a:ext uri="{FF2B5EF4-FFF2-40B4-BE49-F238E27FC236}">
                <a16:creationId xmlns:a16="http://schemas.microsoft.com/office/drawing/2014/main" id="{EF73F144-D494-4DF5-A332-780946657AFB}"/>
              </a:ext>
            </a:extLst>
          </p:cNvPr>
          <p:cNvSpPr/>
          <p:nvPr/>
        </p:nvSpPr>
        <p:spPr>
          <a:xfrm>
            <a:off x="2540002" y="3098782"/>
            <a:ext cx="2523066" cy="161714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7694398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58. </a:t>
            </a:r>
            <a:br>
              <a:rPr lang="pt-PT" sz="2400" dirty="0"/>
            </a:br>
            <a:endParaRPr sz="2000" dirty="0"/>
          </a:p>
        </p:txBody>
      </p:sp>
      <p:pic>
        <p:nvPicPr>
          <p:cNvPr id="3" name="Imagem 2">
            <a:extLst>
              <a:ext uri="{FF2B5EF4-FFF2-40B4-BE49-F238E27FC236}">
                <a16:creationId xmlns:a16="http://schemas.microsoft.com/office/drawing/2014/main" id="{83364950-634E-4AB7-9B71-13B875999357}"/>
              </a:ext>
            </a:extLst>
          </p:cNvPr>
          <p:cNvPicPr>
            <a:picLocks noChangeAspect="1"/>
          </p:cNvPicPr>
          <p:nvPr/>
        </p:nvPicPr>
        <p:blipFill>
          <a:blip r:embed="rId3"/>
          <a:stretch>
            <a:fillRect/>
          </a:stretch>
        </p:blipFill>
        <p:spPr>
          <a:xfrm>
            <a:off x="2347602" y="323536"/>
            <a:ext cx="4448796" cy="4496427"/>
          </a:xfrm>
          <a:prstGeom prst="rect">
            <a:avLst/>
          </a:prstGeom>
        </p:spPr>
      </p:pic>
      <p:sp>
        <p:nvSpPr>
          <p:cNvPr id="2" name="Retângulo 1">
            <a:extLst>
              <a:ext uri="{FF2B5EF4-FFF2-40B4-BE49-F238E27FC236}">
                <a16:creationId xmlns:a16="http://schemas.microsoft.com/office/drawing/2014/main" id="{DC4F6C14-30D5-4D86-819A-A5F1ACBB1B51}"/>
              </a:ext>
            </a:extLst>
          </p:cNvPr>
          <p:cNvSpPr/>
          <p:nvPr/>
        </p:nvSpPr>
        <p:spPr>
          <a:xfrm>
            <a:off x="2438400" y="2571750"/>
            <a:ext cx="3403600" cy="221192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899783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5.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C6F0129A-9356-4356-9A95-B05F3AAFB2EE}"/>
              </a:ext>
            </a:extLst>
          </p:cNvPr>
          <p:cNvPicPr>
            <a:picLocks noChangeAspect="1"/>
          </p:cNvPicPr>
          <p:nvPr/>
        </p:nvPicPr>
        <p:blipFill>
          <a:blip r:embed="rId3"/>
          <a:stretch>
            <a:fillRect/>
          </a:stretch>
        </p:blipFill>
        <p:spPr>
          <a:xfrm>
            <a:off x="1094890" y="930031"/>
            <a:ext cx="6954220" cy="3620005"/>
          </a:xfrm>
          <a:prstGeom prst="rect">
            <a:avLst/>
          </a:prstGeom>
        </p:spPr>
      </p:pic>
    </p:spTree>
    <p:extLst>
      <p:ext uri="{BB962C8B-B14F-4D97-AF65-F5344CB8AC3E}">
        <p14:creationId xmlns:p14="http://schemas.microsoft.com/office/powerpoint/2010/main" val="30043603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59.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52AFA8CE-00BA-44FB-BC04-B06850C16E79}"/>
              </a:ext>
            </a:extLst>
          </p:cNvPr>
          <p:cNvPicPr>
            <a:picLocks noChangeAspect="1"/>
          </p:cNvPicPr>
          <p:nvPr/>
        </p:nvPicPr>
        <p:blipFill>
          <a:blip r:embed="rId3"/>
          <a:stretch>
            <a:fillRect/>
          </a:stretch>
        </p:blipFill>
        <p:spPr>
          <a:xfrm>
            <a:off x="343877" y="1489431"/>
            <a:ext cx="8456246" cy="2164637"/>
          </a:xfrm>
          <a:prstGeom prst="rect">
            <a:avLst/>
          </a:prstGeom>
        </p:spPr>
      </p:pic>
    </p:spTree>
    <p:extLst>
      <p:ext uri="{BB962C8B-B14F-4D97-AF65-F5344CB8AC3E}">
        <p14:creationId xmlns:p14="http://schemas.microsoft.com/office/powerpoint/2010/main" val="12627261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60.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A662471C-E2B6-4908-A672-EED73FED14E9}"/>
              </a:ext>
            </a:extLst>
          </p:cNvPr>
          <p:cNvPicPr>
            <a:picLocks noChangeAspect="1"/>
          </p:cNvPicPr>
          <p:nvPr/>
        </p:nvPicPr>
        <p:blipFill>
          <a:blip r:embed="rId3"/>
          <a:stretch>
            <a:fillRect/>
          </a:stretch>
        </p:blipFill>
        <p:spPr>
          <a:xfrm>
            <a:off x="904363" y="1166616"/>
            <a:ext cx="7335274" cy="2810267"/>
          </a:xfrm>
          <a:prstGeom prst="rect">
            <a:avLst/>
          </a:prstGeom>
        </p:spPr>
      </p:pic>
    </p:spTree>
    <p:extLst>
      <p:ext uri="{BB962C8B-B14F-4D97-AF65-F5344CB8AC3E}">
        <p14:creationId xmlns:p14="http://schemas.microsoft.com/office/powerpoint/2010/main" val="33264416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61.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577B8427-3BA2-40CD-AE93-B812333C34C3}"/>
              </a:ext>
            </a:extLst>
          </p:cNvPr>
          <p:cNvPicPr>
            <a:picLocks noChangeAspect="1"/>
          </p:cNvPicPr>
          <p:nvPr/>
        </p:nvPicPr>
        <p:blipFill>
          <a:blip r:embed="rId3"/>
          <a:stretch>
            <a:fillRect/>
          </a:stretch>
        </p:blipFill>
        <p:spPr>
          <a:xfrm>
            <a:off x="2164889" y="126974"/>
            <a:ext cx="4814222" cy="4889551"/>
          </a:xfrm>
          <a:prstGeom prst="rect">
            <a:avLst/>
          </a:prstGeom>
        </p:spPr>
      </p:pic>
    </p:spTree>
    <p:extLst>
      <p:ext uri="{BB962C8B-B14F-4D97-AF65-F5344CB8AC3E}">
        <p14:creationId xmlns:p14="http://schemas.microsoft.com/office/powerpoint/2010/main" val="41218862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62.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0CD8CC4B-EF82-46EA-BFD6-C2FCCAF9ECDB}"/>
              </a:ext>
            </a:extLst>
          </p:cNvPr>
          <p:cNvPicPr>
            <a:picLocks noChangeAspect="1"/>
          </p:cNvPicPr>
          <p:nvPr/>
        </p:nvPicPr>
        <p:blipFill>
          <a:blip r:embed="rId3"/>
          <a:stretch>
            <a:fillRect/>
          </a:stretch>
        </p:blipFill>
        <p:spPr>
          <a:xfrm>
            <a:off x="1455420" y="1714500"/>
            <a:ext cx="6233160" cy="1714500"/>
          </a:xfrm>
          <a:prstGeom prst="rect">
            <a:avLst/>
          </a:prstGeom>
        </p:spPr>
      </p:pic>
      <p:sp>
        <p:nvSpPr>
          <p:cNvPr id="2" name="Retângulo 1">
            <a:extLst>
              <a:ext uri="{FF2B5EF4-FFF2-40B4-BE49-F238E27FC236}">
                <a16:creationId xmlns:a16="http://schemas.microsoft.com/office/drawing/2014/main" id="{B6728794-979E-49DF-A5E8-3F87A53D9508}"/>
              </a:ext>
            </a:extLst>
          </p:cNvPr>
          <p:cNvSpPr/>
          <p:nvPr/>
        </p:nvSpPr>
        <p:spPr>
          <a:xfrm>
            <a:off x="1566333" y="1807633"/>
            <a:ext cx="220134" cy="3767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3481235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63. </a:t>
            </a:r>
            <a:br>
              <a:rPr lang="pt-PT" sz="2400" dirty="0"/>
            </a:br>
            <a:endParaRPr sz="2000" dirty="0"/>
          </a:p>
        </p:txBody>
      </p:sp>
      <p:pic>
        <p:nvPicPr>
          <p:cNvPr id="4" name="Imagem 3" descr="Uma imagem com mesa&#10;&#10;Descrição gerada automaticamente">
            <a:extLst>
              <a:ext uri="{FF2B5EF4-FFF2-40B4-BE49-F238E27FC236}">
                <a16:creationId xmlns:a16="http://schemas.microsoft.com/office/drawing/2014/main" id="{579E3C5D-724E-4AFA-893F-15692B3A8493}"/>
              </a:ext>
            </a:extLst>
          </p:cNvPr>
          <p:cNvPicPr>
            <a:picLocks noChangeAspect="1"/>
          </p:cNvPicPr>
          <p:nvPr/>
        </p:nvPicPr>
        <p:blipFill>
          <a:blip r:embed="rId3"/>
          <a:stretch>
            <a:fillRect/>
          </a:stretch>
        </p:blipFill>
        <p:spPr>
          <a:xfrm>
            <a:off x="1402080" y="1844040"/>
            <a:ext cx="6339840" cy="1455420"/>
          </a:xfrm>
          <a:prstGeom prst="rect">
            <a:avLst/>
          </a:prstGeom>
        </p:spPr>
      </p:pic>
      <p:sp>
        <p:nvSpPr>
          <p:cNvPr id="2" name="Retângulo 1">
            <a:extLst>
              <a:ext uri="{FF2B5EF4-FFF2-40B4-BE49-F238E27FC236}">
                <a16:creationId xmlns:a16="http://schemas.microsoft.com/office/drawing/2014/main" id="{05B66AC7-D07D-446B-8369-C641D6BE4A0B}"/>
              </a:ext>
            </a:extLst>
          </p:cNvPr>
          <p:cNvSpPr/>
          <p:nvPr/>
        </p:nvSpPr>
        <p:spPr>
          <a:xfrm>
            <a:off x="1532467" y="1903307"/>
            <a:ext cx="177800" cy="22182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7751577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64. </a:t>
            </a:r>
            <a:br>
              <a:rPr lang="pt-PT" sz="2400" dirty="0"/>
            </a:br>
            <a:endParaRPr sz="2000" dirty="0"/>
          </a:p>
        </p:txBody>
      </p:sp>
      <p:pic>
        <p:nvPicPr>
          <p:cNvPr id="3" name="Imagem 2" descr="Uma imagem com mesa&#10;&#10;Descrição gerada automaticamente">
            <a:extLst>
              <a:ext uri="{FF2B5EF4-FFF2-40B4-BE49-F238E27FC236}">
                <a16:creationId xmlns:a16="http://schemas.microsoft.com/office/drawing/2014/main" id="{232804C9-86F8-41BF-8BB4-2202D5673105}"/>
              </a:ext>
            </a:extLst>
          </p:cNvPr>
          <p:cNvPicPr>
            <a:picLocks noChangeAspect="1"/>
          </p:cNvPicPr>
          <p:nvPr/>
        </p:nvPicPr>
        <p:blipFill>
          <a:blip r:embed="rId3"/>
          <a:stretch>
            <a:fillRect/>
          </a:stretch>
        </p:blipFill>
        <p:spPr>
          <a:xfrm>
            <a:off x="1463040" y="1619250"/>
            <a:ext cx="6217920" cy="1905000"/>
          </a:xfrm>
          <a:prstGeom prst="rect">
            <a:avLst/>
          </a:prstGeom>
        </p:spPr>
      </p:pic>
      <p:sp>
        <p:nvSpPr>
          <p:cNvPr id="2" name="Retângulo 1">
            <a:extLst>
              <a:ext uri="{FF2B5EF4-FFF2-40B4-BE49-F238E27FC236}">
                <a16:creationId xmlns:a16="http://schemas.microsoft.com/office/drawing/2014/main" id="{DC749BFE-A479-4E5B-8DE8-AADDBC404B60}"/>
              </a:ext>
            </a:extLst>
          </p:cNvPr>
          <p:cNvSpPr/>
          <p:nvPr/>
        </p:nvSpPr>
        <p:spPr>
          <a:xfrm>
            <a:off x="1642533" y="1684867"/>
            <a:ext cx="203200" cy="19473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38095917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65. </a:t>
            </a:r>
            <a:br>
              <a:rPr lang="pt-PT" sz="2400" dirty="0"/>
            </a:br>
            <a:endParaRPr sz="2000" dirty="0"/>
          </a:p>
        </p:txBody>
      </p:sp>
      <p:pic>
        <p:nvPicPr>
          <p:cNvPr id="4" name="Imagem 3" descr="Uma imagem com mesa&#10;&#10;Descrição gerada automaticamente">
            <a:extLst>
              <a:ext uri="{FF2B5EF4-FFF2-40B4-BE49-F238E27FC236}">
                <a16:creationId xmlns:a16="http://schemas.microsoft.com/office/drawing/2014/main" id="{0D72A67F-6679-4EB6-91A3-32A2ACB59D04}"/>
              </a:ext>
            </a:extLst>
          </p:cNvPr>
          <p:cNvPicPr>
            <a:picLocks noChangeAspect="1"/>
          </p:cNvPicPr>
          <p:nvPr/>
        </p:nvPicPr>
        <p:blipFill>
          <a:blip r:embed="rId3"/>
          <a:stretch>
            <a:fillRect/>
          </a:stretch>
        </p:blipFill>
        <p:spPr>
          <a:xfrm>
            <a:off x="1413510" y="1550670"/>
            <a:ext cx="6316980" cy="2042160"/>
          </a:xfrm>
          <a:prstGeom prst="rect">
            <a:avLst/>
          </a:prstGeom>
        </p:spPr>
      </p:pic>
      <p:sp>
        <p:nvSpPr>
          <p:cNvPr id="2" name="Retângulo 1">
            <a:extLst>
              <a:ext uri="{FF2B5EF4-FFF2-40B4-BE49-F238E27FC236}">
                <a16:creationId xmlns:a16="http://schemas.microsoft.com/office/drawing/2014/main" id="{DFE16F10-AB93-4BF6-922C-451C003E46A0}"/>
              </a:ext>
            </a:extLst>
          </p:cNvPr>
          <p:cNvSpPr/>
          <p:nvPr/>
        </p:nvSpPr>
        <p:spPr>
          <a:xfrm>
            <a:off x="1625600" y="1634067"/>
            <a:ext cx="228600" cy="177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38896712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66. </a:t>
            </a:r>
            <a:br>
              <a:rPr lang="pt-PT" sz="2400" dirty="0"/>
            </a:br>
            <a:endParaRPr sz="2000" dirty="0"/>
          </a:p>
        </p:txBody>
      </p:sp>
      <p:pic>
        <p:nvPicPr>
          <p:cNvPr id="3" name="Imagem 2" descr="Uma imagem com mesa&#10;&#10;Descrição gerada automaticamente">
            <a:extLst>
              <a:ext uri="{FF2B5EF4-FFF2-40B4-BE49-F238E27FC236}">
                <a16:creationId xmlns:a16="http://schemas.microsoft.com/office/drawing/2014/main" id="{9D3F57F7-8C1A-4D46-94AA-C6CFEF1E7B9C}"/>
              </a:ext>
            </a:extLst>
          </p:cNvPr>
          <p:cNvPicPr>
            <a:picLocks noChangeAspect="1"/>
          </p:cNvPicPr>
          <p:nvPr/>
        </p:nvPicPr>
        <p:blipFill>
          <a:blip r:embed="rId3"/>
          <a:stretch>
            <a:fillRect/>
          </a:stretch>
        </p:blipFill>
        <p:spPr>
          <a:xfrm>
            <a:off x="1485900" y="1836420"/>
            <a:ext cx="6172200" cy="1470660"/>
          </a:xfrm>
          <a:prstGeom prst="rect">
            <a:avLst/>
          </a:prstGeom>
        </p:spPr>
      </p:pic>
      <p:sp>
        <p:nvSpPr>
          <p:cNvPr id="2" name="Retângulo 1">
            <a:extLst>
              <a:ext uri="{FF2B5EF4-FFF2-40B4-BE49-F238E27FC236}">
                <a16:creationId xmlns:a16="http://schemas.microsoft.com/office/drawing/2014/main" id="{00F7E980-2EC0-49B8-B209-8DB539A30EDE}"/>
              </a:ext>
            </a:extLst>
          </p:cNvPr>
          <p:cNvSpPr/>
          <p:nvPr/>
        </p:nvSpPr>
        <p:spPr>
          <a:xfrm>
            <a:off x="1591733" y="1904154"/>
            <a:ext cx="220134" cy="22944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37124779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67. </a:t>
            </a:r>
            <a:br>
              <a:rPr lang="pt-PT" sz="2400" dirty="0"/>
            </a:br>
            <a:endParaRPr sz="2000" dirty="0"/>
          </a:p>
        </p:txBody>
      </p:sp>
      <p:pic>
        <p:nvPicPr>
          <p:cNvPr id="4" name="Imagem 3" descr="Uma imagem com mesa&#10;&#10;Descrição gerada automaticamente">
            <a:extLst>
              <a:ext uri="{FF2B5EF4-FFF2-40B4-BE49-F238E27FC236}">
                <a16:creationId xmlns:a16="http://schemas.microsoft.com/office/drawing/2014/main" id="{FB2FE941-7ECC-46E2-8E69-3C9341DD81EA}"/>
              </a:ext>
            </a:extLst>
          </p:cNvPr>
          <p:cNvPicPr>
            <a:picLocks noChangeAspect="1"/>
          </p:cNvPicPr>
          <p:nvPr/>
        </p:nvPicPr>
        <p:blipFill>
          <a:blip r:embed="rId3"/>
          <a:stretch>
            <a:fillRect/>
          </a:stretch>
        </p:blipFill>
        <p:spPr>
          <a:xfrm>
            <a:off x="1447800" y="1817370"/>
            <a:ext cx="6248400" cy="1508760"/>
          </a:xfrm>
          <a:prstGeom prst="rect">
            <a:avLst/>
          </a:prstGeom>
        </p:spPr>
      </p:pic>
      <p:sp>
        <p:nvSpPr>
          <p:cNvPr id="2" name="Retângulo 1">
            <a:extLst>
              <a:ext uri="{FF2B5EF4-FFF2-40B4-BE49-F238E27FC236}">
                <a16:creationId xmlns:a16="http://schemas.microsoft.com/office/drawing/2014/main" id="{99E73993-5AF2-4902-8C06-3A11A13D0E97}"/>
              </a:ext>
            </a:extLst>
          </p:cNvPr>
          <p:cNvSpPr/>
          <p:nvPr/>
        </p:nvSpPr>
        <p:spPr>
          <a:xfrm>
            <a:off x="1566333" y="1896533"/>
            <a:ext cx="177800" cy="1862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7700357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68. </a:t>
            </a:r>
            <a:br>
              <a:rPr lang="pt-PT" sz="2400" dirty="0"/>
            </a:br>
            <a:endParaRPr sz="2000" dirty="0"/>
          </a:p>
        </p:txBody>
      </p:sp>
      <p:pic>
        <p:nvPicPr>
          <p:cNvPr id="3" name="Imagem 2">
            <a:extLst>
              <a:ext uri="{FF2B5EF4-FFF2-40B4-BE49-F238E27FC236}">
                <a16:creationId xmlns:a16="http://schemas.microsoft.com/office/drawing/2014/main" id="{EBC84584-1CF6-47A1-90F5-0E24B365840E}"/>
              </a:ext>
            </a:extLst>
          </p:cNvPr>
          <p:cNvPicPr>
            <a:picLocks noChangeAspect="1"/>
          </p:cNvPicPr>
          <p:nvPr/>
        </p:nvPicPr>
        <p:blipFill>
          <a:blip r:embed="rId3"/>
          <a:stretch>
            <a:fillRect/>
          </a:stretch>
        </p:blipFill>
        <p:spPr>
          <a:xfrm>
            <a:off x="1436370" y="491490"/>
            <a:ext cx="6271260" cy="4160520"/>
          </a:xfrm>
          <a:prstGeom prst="rect">
            <a:avLst/>
          </a:prstGeom>
        </p:spPr>
      </p:pic>
      <p:sp>
        <p:nvSpPr>
          <p:cNvPr id="2" name="Retângulo 1">
            <a:extLst>
              <a:ext uri="{FF2B5EF4-FFF2-40B4-BE49-F238E27FC236}">
                <a16:creationId xmlns:a16="http://schemas.microsoft.com/office/drawing/2014/main" id="{87AAD6EA-BD1D-47F8-A07B-F6ABCFFF5ECF}"/>
              </a:ext>
            </a:extLst>
          </p:cNvPr>
          <p:cNvSpPr/>
          <p:nvPr/>
        </p:nvSpPr>
        <p:spPr>
          <a:xfrm>
            <a:off x="1566333" y="558800"/>
            <a:ext cx="194734"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301087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6.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978C2269-BC73-4E64-98E8-D8CA7D8A4450}"/>
              </a:ext>
            </a:extLst>
          </p:cNvPr>
          <p:cNvPicPr>
            <a:picLocks noChangeAspect="1"/>
          </p:cNvPicPr>
          <p:nvPr/>
        </p:nvPicPr>
        <p:blipFill>
          <a:blip r:embed="rId3"/>
          <a:stretch>
            <a:fillRect/>
          </a:stretch>
        </p:blipFill>
        <p:spPr>
          <a:xfrm>
            <a:off x="904867" y="734646"/>
            <a:ext cx="7334266" cy="4049030"/>
          </a:xfrm>
          <a:prstGeom prst="rect">
            <a:avLst/>
          </a:prstGeom>
        </p:spPr>
      </p:pic>
    </p:spTree>
    <p:extLst>
      <p:ext uri="{BB962C8B-B14F-4D97-AF65-F5344CB8AC3E}">
        <p14:creationId xmlns:p14="http://schemas.microsoft.com/office/powerpoint/2010/main" val="8487376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69.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47C97230-8175-49A7-AA29-A0B658F22045}"/>
              </a:ext>
            </a:extLst>
          </p:cNvPr>
          <p:cNvPicPr>
            <a:picLocks noChangeAspect="1"/>
          </p:cNvPicPr>
          <p:nvPr/>
        </p:nvPicPr>
        <p:blipFill>
          <a:blip r:embed="rId3"/>
          <a:stretch>
            <a:fillRect/>
          </a:stretch>
        </p:blipFill>
        <p:spPr>
          <a:xfrm>
            <a:off x="1432560" y="1630680"/>
            <a:ext cx="6278880" cy="1882140"/>
          </a:xfrm>
          <a:prstGeom prst="rect">
            <a:avLst/>
          </a:prstGeom>
        </p:spPr>
      </p:pic>
      <p:sp>
        <p:nvSpPr>
          <p:cNvPr id="2" name="Retângulo 1">
            <a:extLst>
              <a:ext uri="{FF2B5EF4-FFF2-40B4-BE49-F238E27FC236}">
                <a16:creationId xmlns:a16="http://schemas.microsoft.com/office/drawing/2014/main" id="{42D82614-F237-48F2-952D-B2B985496109}"/>
              </a:ext>
            </a:extLst>
          </p:cNvPr>
          <p:cNvSpPr/>
          <p:nvPr/>
        </p:nvSpPr>
        <p:spPr>
          <a:xfrm>
            <a:off x="1574800" y="1710267"/>
            <a:ext cx="194733" cy="2370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0795469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70. </a:t>
            </a:r>
            <a:br>
              <a:rPr lang="pt-PT" sz="2400" dirty="0"/>
            </a:br>
            <a:endParaRPr sz="2000" dirty="0"/>
          </a:p>
        </p:txBody>
      </p:sp>
      <p:pic>
        <p:nvPicPr>
          <p:cNvPr id="3" name="Imagem 2" descr="Uma imagem com mesa&#10;&#10;Descrição gerada automaticamente">
            <a:extLst>
              <a:ext uri="{FF2B5EF4-FFF2-40B4-BE49-F238E27FC236}">
                <a16:creationId xmlns:a16="http://schemas.microsoft.com/office/drawing/2014/main" id="{3EF2740B-FB2C-4F52-A7BE-BE586DFCE7DE}"/>
              </a:ext>
            </a:extLst>
          </p:cNvPr>
          <p:cNvPicPr>
            <a:picLocks noChangeAspect="1"/>
          </p:cNvPicPr>
          <p:nvPr/>
        </p:nvPicPr>
        <p:blipFill>
          <a:blip r:embed="rId3"/>
          <a:stretch>
            <a:fillRect/>
          </a:stretch>
        </p:blipFill>
        <p:spPr>
          <a:xfrm>
            <a:off x="1497330" y="1828800"/>
            <a:ext cx="6149340" cy="1485900"/>
          </a:xfrm>
          <a:prstGeom prst="rect">
            <a:avLst/>
          </a:prstGeom>
        </p:spPr>
      </p:pic>
      <p:sp>
        <p:nvSpPr>
          <p:cNvPr id="2" name="Retângulo 1">
            <a:extLst>
              <a:ext uri="{FF2B5EF4-FFF2-40B4-BE49-F238E27FC236}">
                <a16:creationId xmlns:a16="http://schemas.microsoft.com/office/drawing/2014/main" id="{63775526-844A-418B-AB2F-474E7871ADA1}"/>
              </a:ext>
            </a:extLst>
          </p:cNvPr>
          <p:cNvSpPr/>
          <p:nvPr/>
        </p:nvSpPr>
        <p:spPr>
          <a:xfrm>
            <a:off x="1566333" y="1888067"/>
            <a:ext cx="211667" cy="16933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4427559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71. </a:t>
            </a:r>
            <a:br>
              <a:rPr lang="pt-PT" sz="2400" dirty="0"/>
            </a:br>
            <a:endParaRPr sz="2000" dirty="0"/>
          </a:p>
        </p:txBody>
      </p:sp>
    </p:spTree>
    <p:extLst>
      <p:ext uri="{BB962C8B-B14F-4D97-AF65-F5344CB8AC3E}">
        <p14:creationId xmlns:p14="http://schemas.microsoft.com/office/powerpoint/2010/main" val="25933229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72. </a:t>
            </a:r>
            <a:br>
              <a:rPr lang="pt-PT" sz="2400" dirty="0"/>
            </a:br>
            <a:endParaRPr sz="2000" dirty="0"/>
          </a:p>
        </p:txBody>
      </p:sp>
      <p:pic>
        <p:nvPicPr>
          <p:cNvPr id="3" name="Imagem 2" descr="Uma imagem com mesa&#10;&#10;Descrição gerada automaticamente">
            <a:extLst>
              <a:ext uri="{FF2B5EF4-FFF2-40B4-BE49-F238E27FC236}">
                <a16:creationId xmlns:a16="http://schemas.microsoft.com/office/drawing/2014/main" id="{C1C3BB2F-A807-42E6-8D79-97FECD7B0372}"/>
              </a:ext>
            </a:extLst>
          </p:cNvPr>
          <p:cNvPicPr>
            <a:picLocks noChangeAspect="1"/>
          </p:cNvPicPr>
          <p:nvPr/>
        </p:nvPicPr>
        <p:blipFill>
          <a:blip r:embed="rId3"/>
          <a:stretch>
            <a:fillRect/>
          </a:stretch>
        </p:blipFill>
        <p:spPr>
          <a:xfrm>
            <a:off x="1432560" y="1836420"/>
            <a:ext cx="6278880" cy="1470660"/>
          </a:xfrm>
          <a:prstGeom prst="rect">
            <a:avLst/>
          </a:prstGeom>
        </p:spPr>
      </p:pic>
      <p:sp>
        <p:nvSpPr>
          <p:cNvPr id="2" name="Retângulo 1">
            <a:extLst>
              <a:ext uri="{FF2B5EF4-FFF2-40B4-BE49-F238E27FC236}">
                <a16:creationId xmlns:a16="http://schemas.microsoft.com/office/drawing/2014/main" id="{C9D6D40F-F70F-49E8-93A1-7B5193365745}"/>
              </a:ext>
            </a:extLst>
          </p:cNvPr>
          <p:cNvSpPr/>
          <p:nvPr/>
        </p:nvSpPr>
        <p:spPr>
          <a:xfrm>
            <a:off x="1557867" y="1930400"/>
            <a:ext cx="304800" cy="1608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5693415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73. </a:t>
            </a:r>
            <a:br>
              <a:rPr lang="pt-PT" sz="2400" dirty="0"/>
            </a:br>
            <a:endParaRPr sz="2000" dirty="0"/>
          </a:p>
        </p:txBody>
      </p:sp>
      <p:pic>
        <p:nvPicPr>
          <p:cNvPr id="4" name="Imagem 3">
            <a:extLst>
              <a:ext uri="{FF2B5EF4-FFF2-40B4-BE49-F238E27FC236}">
                <a16:creationId xmlns:a16="http://schemas.microsoft.com/office/drawing/2014/main" id="{4341CC70-9E37-415A-8A8E-2D8DC698FF9B}"/>
              </a:ext>
            </a:extLst>
          </p:cNvPr>
          <p:cNvPicPr>
            <a:picLocks noChangeAspect="1"/>
          </p:cNvPicPr>
          <p:nvPr/>
        </p:nvPicPr>
        <p:blipFill>
          <a:blip r:embed="rId3"/>
          <a:stretch>
            <a:fillRect/>
          </a:stretch>
        </p:blipFill>
        <p:spPr>
          <a:xfrm>
            <a:off x="1455420" y="1272540"/>
            <a:ext cx="6233160" cy="2598420"/>
          </a:xfrm>
          <a:prstGeom prst="rect">
            <a:avLst/>
          </a:prstGeom>
        </p:spPr>
      </p:pic>
      <p:sp>
        <p:nvSpPr>
          <p:cNvPr id="2" name="Retângulo 1">
            <a:extLst>
              <a:ext uri="{FF2B5EF4-FFF2-40B4-BE49-F238E27FC236}">
                <a16:creationId xmlns:a16="http://schemas.microsoft.com/office/drawing/2014/main" id="{8C234B72-72E1-4B25-9241-8462247BCBE2}"/>
              </a:ext>
            </a:extLst>
          </p:cNvPr>
          <p:cNvSpPr/>
          <p:nvPr/>
        </p:nvSpPr>
        <p:spPr>
          <a:xfrm>
            <a:off x="1583267" y="1371600"/>
            <a:ext cx="270933" cy="1862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0340336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74. </a:t>
            </a:r>
            <a:br>
              <a:rPr lang="pt-PT" sz="2400" dirty="0"/>
            </a:br>
            <a:endParaRPr sz="2000" dirty="0"/>
          </a:p>
        </p:txBody>
      </p:sp>
      <p:pic>
        <p:nvPicPr>
          <p:cNvPr id="3" name="Imagem 2" descr="Uma imagem com mesa&#10;&#10;Descrição gerada automaticamente">
            <a:extLst>
              <a:ext uri="{FF2B5EF4-FFF2-40B4-BE49-F238E27FC236}">
                <a16:creationId xmlns:a16="http://schemas.microsoft.com/office/drawing/2014/main" id="{CF041C0E-571E-46B8-9D28-350F75921127}"/>
              </a:ext>
            </a:extLst>
          </p:cNvPr>
          <p:cNvPicPr>
            <a:picLocks noChangeAspect="1"/>
          </p:cNvPicPr>
          <p:nvPr/>
        </p:nvPicPr>
        <p:blipFill>
          <a:blip r:embed="rId3"/>
          <a:stretch>
            <a:fillRect/>
          </a:stretch>
        </p:blipFill>
        <p:spPr>
          <a:xfrm>
            <a:off x="1463040" y="1779270"/>
            <a:ext cx="6217920" cy="1584960"/>
          </a:xfrm>
          <a:prstGeom prst="rect">
            <a:avLst/>
          </a:prstGeom>
        </p:spPr>
      </p:pic>
      <p:sp>
        <p:nvSpPr>
          <p:cNvPr id="2" name="Retângulo 1">
            <a:extLst>
              <a:ext uri="{FF2B5EF4-FFF2-40B4-BE49-F238E27FC236}">
                <a16:creationId xmlns:a16="http://schemas.microsoft.com/office/drawing/2014/main" id="{80ED8322-47C8-4309-8527-1C188A69FCA4}"/>
              </a:ext>
            </a:extLst>
          </p:cNvPr>
          <p:cNvSpPr/>
          <p:nvPr/>
        </p:nvSpPr>
        <p:spPr>
          <a:xfrm>
            <a:off x="1574800" y="1938867"/>
            <a:ext cx="304800" cy="1778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6212751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75. </a:t>
            </a:r>
            <a:br>
              <a:rPr lang="pt-PT" sz="2400" dirty="0"/>
            </a:br>
            <a:endParaRPr sz="2000" dirty="0"/>
          </a:p>
        </p:txBody>
      </p:sp>
      <p:pic>
        <p:nvPicPr>
          <p:cNvPr id="4" name="Imagem 3" descr="Uma imagem com mesa&#10;&#10;Descrição gerada automaticamente">
            <a:extLst>
              <a:ext uri="{FF2B5EF4-FFF2-40B4-BE49-F238E27FC236}">
                <a16:creationId xmlns:a16="http://schemas.microsoft.com/office/drawing/2014/main" id="{17FB866D-07C9-49F3-8098-AA509DB4F952}"/>
              </a:ext>
            </a:extLst>
          </p:cNvPr>
          <p:cNvPicPr>
            <a:picLocks noChangeAspect="1"/>
          </p:cNvPicPr>
          <p:nvPr/>
        </p:nvPicPr>
        <p:blipFill>
          <a:blip r:embed="rId3"/>
          <a:stretch>
            <a:fillRect/>
          </a:stretch>
        </p:blipFill>
        <p:spPr>
          <a:xfrm>
            <a:off x="1512570" y="1790700"/>
            <a:ext cx="6118860" cy="1562100"/>
          </a:xfrm>
          <a:prstGeom prst="rect">
            <a:avLst/>
          </a:prstGeom>
        </p:spPr>
      </p:pic>
      <p:sp>
        <p:nvSpPr>
          <p:cNvPr id="2" name="Retângulo 1">
            <a:extLst>
              <a:ext uri="{FF2B5EF4-FFF2-40B4-BE49-F238E27FC236}">
                <a16:creationId xmlns:a16="http://schemas.microsoft.com/office/drawing/2014/main" id="{9E6C0DBA-BF23-43D8-8050-2B65D85202DD}"/>
              </a:ext>
            </a:extLst>
          </p:cNvPr>
          <p:cNvSpPr/>
          <p:nvPr/>
        </p:nvSpPr>
        <p:spPr>
          <a:xfrm>
            <a:off x="1634067" y="1888067"/>
            <a:ext cx="254000" cy="2032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9021015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76. </a:t>
            </a:r>
            <a:br>
              <a:rPr lang="pt-PT" sz="2400" dirty="0"/>
            </a:br>
            <a:endParaRPr sz="2000" dirty="0"/>
          </a:p>
        </p:txBody>
      </p:sp>
      <p:pic>
        <p:nvPicPr>
          <p:cNvPr id="3" name="Imagem 2" descr="Uma imagem com mesa&#10;&#10;Descrição gerada automaticamente">
            <a:extLst>
              <a:ext uri="{FF2B5EF4-FFF2-40B4-BE49-F238E27FC236}">
                <a16:creationId xmlns:a16="http://schemas.microsoft.com/office/drawing/2014/main" id="{C2431586-AFBB-4BF4-8E8F-5645F1F0EAAC}"/>
              </a:ext>
            </a:extLst>
          </p:cNvPr>
          <p:cNvPicPr>
            <a:picLocks noChangeAspect="1"/>
          </p:cNvPicPr>
          <p:nvPr/>
        </p:nvPicPr>
        <p:blipFill>
          <a:blip r:embed="rId3"/>
          <a:stretch>
            <a:fillRect/>
          </a:stretch>
        </p:blipFill>
        <p:spPr>
          <a:xfrm>
            <a:off x="1470660" y="1764030"/>
            <a:ext cx="6202680" cy="1615440"/>
          </a:xfrm>
          <a:prstGeom prst="rect">
            <a:avLst/>
          </a:prstGeom>
        </p:spPr>
      </p:pic>
      <p:sp>
        <p:nvSpPr>
          <p:cNvPr id="2" name="Retângulo 1">
            <a:extLst>
              <a:ext uri="{FF2B5EF4-FFF2-40B4-BE49-F238E27FC236}">
                <a16:creationId xmlns:a16="http://schemas.microsoft.com/office/drawing/2014/main" id="{997CE913-5FC0-4874-B7D8-E000C9980A9E}"/>
              </a:ext>
            </a:extLst>
          </p:cNvPr>
          <p:cNvSpPr/>
          <p:nvPr/>
        </p:nvSpPr>
        <p:spPr>
          <a:xfrm>
            <a:off x="1608667" y="1845733"/>
            <a:ext cx="245533" cy="2709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5630755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77. </a:t>
            </a:r>
            <a:br>
              <a:rPr lang="pt-PT" sz="2400" dirty="0"/>
            </a:br>
            <a:endParaRPr sz="2000" dirty="0"/>
          </a:p>
        </p:txBody>
      </p:sp>
    </p:spTree>
    <p:extLst>
      <p:ext uri="{BB962C8B-B14F-4D97-AF65-F5344CB8AC3E}">
        <p14:creationId xmlns:p14="http://schemas.microsoft.com/office/powerpoint/2010/main" val="22912564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78. </a:t>
            </a:r>
            <a:br>
              <a:rPr lang="pt-PT" sz="2400" dirty="0"/>
            </a:br>
            <a:endParaRPr sz="2000" dirty="0"/>
          </a:p>
        </p:txBody>
      </p:sp>
      <p:pic>
        <p:nvPicPr>
          <p:cNvPr id="3" name="Imagem 2">
            <a:extLst>
              <a:ext uri="{FF2B5EF4-FFF2-40B4-BE49-F238E27FC236}">
                <a16:creationId xmlns:a16="http://schemas.microsoft.com/office/drawing/2014/main" id="{BC95A6A9-BCC7-4121-853A-A0F91DBD9F03}"/>
              </a:ext>
            </a:extLst>
          </p:cNvPr>
          <p:cNvPicPr>
            <a:picLocks noChangeAspect="1"/>
          </p:cNvPicPr>
          <p:nvPr/>
        </p:nvPicPr>
        <p:blipFill>
          <a:blip r:embed="rId3"/>
          <a:stretch>
            <a:fillRect/>
          </a:stretch>
        </p:blipFill>
        <p:spPr>
          <a:xfrm>
            <a:off x="1478280" y="1577340"/>
            <a:ext cx="6187440" cy="1988820"/>
          </a:xfrm>
          <a:prstGeom prst="rect">
            <a:avLst/>
          </a:prstGeom>
        </p:spPr>
      </p:pic>
      <p:sp>
        <p:nvSpPr>
          <p:cNvPr id="2" name="Retângulo 1">
            <a:extLst>
              <a:ext uri="{FF2B5EF4-FFF2-40B4-BE49-F238E27FC236}">
                <a16:creationId xmlns:a16="http://schemas.microsoft.com/office/drawing/2014/main" id="{A4367619-0683-4BAF-95DD-4C033C9934A6}"/>
              </a:ext>
            </a:extLst>
          </p:cNvPr>
          <p:cNvSpPr/>
          <p:nvPr/>
        </p:nvSpPr>
        <p:spPr>
          <a:xfrm>
            <a:off x="1718734" y="1602740"/>
            <a:ext cx="203200" cy="1921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Tree>
    <p:extLst>
      <p:ext uri="{BB962C8B-B14F-4D97-AF65-F5344CB8AC3E}">
        <p14:creationId xmlns:p14="http://schemas.microsoft.com/office/powerpoint/2010/main" val="1192321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7.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1A8A6216-EF80-48D3-AC68-1D804D2B4DE1}"/>
              </a:ext>
            </a:extLst>
          </p:cNvPr>
          <p:cNvPicPr>
            <a:picLocks noChangeAspect="1"/>
          </p:cNvPicPr>
          <p:nvPr/>
        </p:nvPicPr>
        <p:blipFill>
          <a:blip r:embed="rId3"/>
          <a:stretch>
            <a:fillRect/>
          </a:stretch>
        </p:blipFill>
        <p:spPr>
          <a:xfrm>
            <a:off x="1013916" y="930031"/>
            <a:ext cx="7116168" cy="3477110"/>
          </a:xfrm>
          <a:prstGeom prst="rect">
            <a:avLst/>
          </a:prstGeom>
        </p:spPr>
      </p:pic>
    </p:spTree>
    <p:extLst>
      <p:ext uri="{BB962C8B-B14F-4D97-AF65-F5344CB8AC3E}">
        <p14:creationId xmlns:p14="http://schemas.microsoft.com/office/powerpoint/2010/main" val="20746348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79. </a:t>
            </a:r>
            <a:br>
              <a:rPr lang="pt-PT" sz="2400" dirty="0"/>
            </a:br>
            <a:endParaRPr sz="2000" dirty="0"/>
          </a:p>
        </p:txBody>
      </p:sp>
      <p:pic>
        <p:nvPicPr>
          <p:cNvPr id="4" name="Imagem 3" descr="Uma imagem com mesa&#10;&#10;Descrição gerada automaticamente">
            <a:extLst>
              <a:ext uri="{FF2B5EF4-FFF2-40B4-BE49-F238E27FC236}">
                <a16:creationId xmlns:a16="http://schemas.microsoft.com/office/drawing/2014/main" id="{3B0E9ED3-EDF1-4058-BCE4-3DD7DBD52E3C}"/>
              </a:ext>
            </a:extLst>
          </p:cNvPr>
          <p:cNvPicPr>
            <a:picLocks noChangeAspect="1"/>
          </p:cNvPicPr>
          <p:nvPr/>
        </p:nvPicPr>
        <p:blipFill>
          <a:blip r:embed="rId3"/>
          <a:stretch>
            <a:fillRect/>
          </a:stretch>
        </p:blipFill>
        <p:spPr>
          <a:xfrm>
            <a:off x="1447800" y="1821180"/>
            <a:ext cx="6248400" cy="1501140"/>
          </a:xfrm>
          <a:prstGeom prst="rect">
            <a:avLst/>
          </a:prstGeom>
        </p:spPr>
      </p:pic>
      <p:sp>
        <p:nvSpPr>
          <p:cNvPr id="2" name="Retângulo 1">
            <a:extLst>
              <a:ext uri="{FF2B5EF4-FFF2-40B4-BE49-F238E27FC236}">
                <a16:creationId xmlns:a16="http://schemas.microsoft.com/office/drawing/2014/main" id="{7E5267C0-19B8-4EC7-9B18-24E9B30AC247}"/>
              </a:ext>
            </a:extLst>
          </p:cNvPr>
          <p:cNvSpPr/>
          <p:nvPr/>
        </p:nvSpPr>
        <p:spPr>
          <a:xfrm>
            <a:off x="1608667" y="1896533"/>
            <a:ext cx="279400" cy="2116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3448204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80. </a:t>
            </a:r>
            <a:br>
              <a:rPr lang="pt-PT" sz="2400" dirty="0"/>
            </a:br>
            <a:endParaRPr sz="2000" dirty="0"/>
          </a:p>
        </p:txBody>
      </p:sp>
      <p:pic>
        <p:nvPicPr>
          <p:cNvPr id="3" name="Imagem 2" descr="Uma imagem com texto, mesa&#10;&#10;Descrição gerada automaticamente">
            <a:extLst>
              <a:ext uri="{FF2B5EF4-FFF2-40B4-BE49-F238E27FC236}">
                <a16:creationId xmlns:a16="http://schemas.microsoft.com/office/drawing/2014/main" id="{66F09F91-BC89-4F42-BAF2-2E1EB2104C86}"/>
              </a:ext>
            </a:extLst>
          </p:cNvPr>
          <p:cNvPicPr>
            <a:picLocks noChangeAspect="1"/>
          </p:cNvPicPr>
          <p:nvPr/>
        </p:nvPicPr>
        <p:blipFill>
          <a:blip r:embed="rId3"/>
          <a:stretch>
            <a:fillRect/>
          </a:stretch>
        </p:blipFill>
        <p:spPr>
          <a:xfrm>
            <a:off x="1626101" y="254830"/>
            <a:ext cx="5891798" cy="4633839"/>
          </a:xfrm>
          <a:prstGeom prst="rect">
            <a:avLst/>
          </a:prstGeom>
        </p:spPr>
      </p:pic>
      <p:sp>
        <p:nvSpPr>
          <p:cNvPr id="2" name="Retângulo 1">
            <a:extLst>
              <a:ext uri="{FF2B5EF4-FFF2-40B4-BE49-F238E27FC236}">
                <a16:creationId xmlns:a16="http://schemas.microsoft.com/office/drawing/2014/main" id="{8C6CC6ED-3921-4F55-86C5-643808A72BD0}"/>
              </a:ext>
            </a:extLst>
          </p:cNvPr>
          <p:cNvSpPr/>
          <p:nvPr/>
        </p:nvSpPr>
        <p:spPr>
          <a:xfrm>
            <a:off x="1803400" y="359824"/>
            <a:ext cx="245533" cy="14817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38276819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81.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2A3B4F3A-E6C9-4EDA-A81C-95B6F47C5777}"/>
              </a:ext>
            </a:extLst>
          </p:cNvPr>
          <p:cNvPicPr>
            <a:picLocks noChangeAspect="1"/>
          </p:cNvPicPr>
          <p:nvPr/>
        </p:nvPicPr>
        <p:blipFill>
          <a:blip r:embed="rId3"/>
          <a:stretch>
            <a:fillRect/>
          </a:stretch>
        </p:blipFill>
        <p:spPr>
          <a:xfrm>
            <a:off x="1413510" y="1005840"/>
            <a:ext cx="6316980" cy="3131820"/>
          </a:xfrm>
          <a:prstGeom prst="rect">
            <a:avLst/>
          </a:prstGeom>
        </p:spPr>
      </p:pic>
      <p:sp>
        <p:nvSpPr>
          <p:cNvPr id="2" name="Retângulo 1">
            <a:extLst>
              <a:ext uri="{FF2B5EF4-FFF2-40B4-BE49-F238E27FC236}">
                <a16:creationId xmlns:a16="http://schemas.microsoft.com/office/drawing/2014/main" id="{AB1971EA-681A-4E75-AD21-488D0E4FD69F}"/>
              </a:ext>
            </a:extLst>
          </p:cNvPr>
          <p:cNvSpPr/>
          <p:nvPr/>
        </p:nvSpPr>
        <p:spPr>
          <a:xfrm>
            <a:off x="1583267" y="1092200"/>
            <a:ext cx="254000" cy="16933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4376638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82.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B3F2810D-F41B-480B-8938-345799F949E6}"/>
              </a:ext>
            </a:extLst>
          </p:cNvPr>
          <p:cNvPicPr>
            <a:picLocks noChangeAspect="1"/>
          </p:cNvPicPr>
          <p:nvPr/>
        </p:nvPicPr>
        <p:blipFill>
          <a:blip r:embed="rId3"/>
          <a:stretch>
            <a:fillRect/>
          </a:stretch>
        </p:blipFill>
        <p:spPr>
          <a:xfrm>
            <a:off x="642389" y="1447643"/>
            <a:ext cx="7859222" cy="2248214"/>
          </a:xfrm>
          <a:prstGeom prst="rect">
            <a:avLst/>
          </a:prstGeom>
        </p:spPr>
      </p:pic>
      <p:sp>
        <p:nvSpPr>
          <p:cNvPr id="2" name="Retângulo 1">
            <a:extLst>
              <a:ext uri="{FF2B5EF4-FFF2-40B4-BE49-F238E27FC236}">
                <a16:creationId xmlns:a16="http://schemas.microsoft.com/office/drawing/2014/main" id="{61B4F9A5-0D9B-4F44-B47C-53E3E5B3C5D7}"/>
              </a:ext>
            </a:extLst>
          </p:cNvPr>
          <p:cNvSpPr/>
          <p:nvPr/>
        </p:nvSpPr>
        <p:spPr>
          <a:xfrm>
            <a:off x="931333" y="1617133"/>
            <a:ext cx="186267"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30396052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83.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3D142661-7A0B-4A41-9E0B-9C72A8883D94}"/>
              </a:ext>
            </a:extLst>
          </p:cNvPr>
          <p:cNvPicPr>
            <a:picLocks noChangeAspect="1"/>
          </p:cNvPicPr>
          <p:nvPr/>
        </p:nvPicPr>
        <p:blipFill>
          <a:blip r:embed="rId3"/>
          <a:stretch>
            <a:fillRect/>
          </a:stretch>
        </p:blipFill>
        <p:spPr>
          <a:xfrm>
            <a:off x="551889" y="1557196"/>
            <a:ext cx="8040222" cy="2029108"/>
          </a:xfrm>
          <a:prstGeom prst="rect">
            <a:avLst/>
          </a:prstGeom>
        </p:spPr>
      </p:pic>
      <p:sp>
        <p:nvSpPr>
          <p:cNvPr id="2" name="Retângulo 1">
            <a:extLst>
              <a:ext uri="{FF2B5EF4-FFF2-40B4-BE49-F238E27FC236}">
                <a16:creationId xmlns:a16="http://schemas.microsoft.com/office/drawing/2014/main" id="{44540B74-1594-4766-8A76-51F8B798DF30}"/>
              </a:ext>
            </a:extLst>
          </p:cNvPr>
          <p:cNvSpPr/>
          <p:nvPr/>
        </p:nvSpPr>
        <p:spPr>
          <a:xfrm>
            <a:off x="736600" y="1651000"/>
            <a:ext cx="237067" cy="2116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3406898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84. </a:t>
            </a:r>
            <a:br>
              <a:rPr lang="pt-PT" sz="2400" dirty="0"/>
            </a:br>
            <a:endParaRPr sz="2000" dirty="0"/>
          </a:p>
        </p:txBody>
      </p:sp>
      <p:pic>
        <p:nvPicPr>
          <p:cNvPr id="3" name="Imagem 2" descr="Uma imagem com mesa&#10;&#10;Descrição gerada automaticamente">
            <a:extLst>
              <a:ext uri="{FF2B5EF4-FFF2-40B4-BE49-F238E27FC236}">
                <a16:creationId xmlns:a16="http://schemas.microsoft.com/office/drawing/2014/main" id="{1817970B-7EF8-44A8-A5FC-F615113CEA18}"/>
              </a:ext>
            </a:extLst>
          </p:cNvPr>
          <p:cNvPicPr>
            <a:picLocks noChangeAspect="1"/>
          </p:cNvPicPr>
          <p:nvPr/>
        </p:nvPicPr>
        <p:blipFill>
          <a:blip r:embed="rId3"/>
          <a:stretch>
            <a:fillRect/>
          </a:stretch>
        </p:blipFill>
        <p:spPr>
          <a:xfrm>
            <a:off x="675731" y="1628643"/>
            <a:ext cx="7792537" cy="1886213"/>
          </a:xfrm>
          <a:prstGeom prst="rect">
            <a:avLst/>
          </a:prstGeom>
        </p:spPr>
      </p:pic>
      <p:sp>
        <p:nvSpPr>
          <p:cNvPr id="2" name="Retângulo 1">
            <a:extLst>
              <a:ext uri="{FF2B5EF4-FFF2-40B4-BE49-F238E27FC236}">
                <a16:creationId xmlns:a16="http://schemas.microsoft.com/office/drawing/2014/main" id="{ECA31E04-B86D-414D-AD27-8118DEA92E34}"/>
              </a:ext>
            </a:extLst>
          </p:cNvPr>
          <p:cNvSpPr/>
          <p:nvPr/>
        </p:nvSpPr>
        <p:spPr>
          <a:xfrm>
            <a:off x="897467" y="1744133"/>
            <a:ext cx="237066" cy="2455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5095281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85. </a:t>
            </a:r>
            <a:br>
              <a:rPr lang="pt-PT" sz="2400" dirty="0"/>
            </a:br>
            <a:endParaRPr sz="2000" dirty="0"/>
          </a:p>
        </p:txBody>
      </p:sp>
      <p:pic>
        <p:nvPicPr>
          <p:cNvPr id="4" name="Imagem 3" descr="Uma imagem com mesa&#10;&#10;Descrição gerada automaticamente">
            <a:extLst>
              <a:ext uri="{FF2B5EF4-FFF2-40B4-BE49-F238E27FC236}">
                <a16:creationId xmlns:a16="http://schemas.microsoft.com/office/drawing/2014/main" id="{E8A5A845-8198-4E72-A2AA-5873F898DB63}"/>
              </a:ext>
            </a:extLst>
          </p:cNvPr>
          <p:cNvPicPr>
            <a:picLocks noChangeAspect="1"/>
          </p:cNvPicPr>
          <p:nvPr/>
        </p:nvPicPr>
        <p:blipFill>
          <a:blip r:embed="rId3"/>
          <a:stretch>
            <a:fillRect/>
          </a:stretch>
        </p:blipFill>
        <p:spPr>
          <a:xfrm>
            <a:off x="704310" y="1357143"/>
            <a:ext cx="7735380" cy="2429214"/>
          </a:xfrm>
          <a:prstGeom prst="rect">
            <a:avLst/>
          </a:prstGeom>
        </p:spPr>
      </p:pic>
      <p:sp>
        <p:nvSpPr>
          <p:cNvPr id="2" name="Retângulo 1">
            <a:extLst>
              <a:ext uri="{FF2B5EF4-FFF2-40B4-BE49-F238E27FC236}">
                <a16:creationId xmlns:a16="http://schemas.microsoft.com/office/drawing/2014/main" id="{FEA17BB0-B5BC-4795-B55D-AD7F3E6AF5AD}"/>
              </a:ext>
            </a:extLst>
          </p:cNvPr>
          <p:cNvSpPr/>
          <p:nvPr/>
        </p:nvSpPr>
        <p:spPr>
          <a:xfrm>
            <a:off x="931333" y="1424876"/>
            <a:ext cx="211667" cy="3615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9558287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86.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B0BB4B97-6BCF-428D-964B-93661BA6AB23}"/>
              </a:ext>
            </a:extLst>
          </p:cNvPr>
          <p:cNvPicPr>
            <a:picLocks noChangeAspect="1"/>
          </p:cNvPicPr>
          <p:nvPr/>
        </p:nvPicPr>
        <p:blipFill>
          <a:blip r:embed="rId3"/>
          <a:stretch>
            <a:fillRect/>
          </a:stretch>
        </p:blipFill>
        <p:spPr>
          <a:xfrm>
            <a:off x="690021" y="1871565"/>
            <a:ext cx="7763958" cy="1400370"/>
          </a:xfrm>
          <a:prstGeom prst="rect">
            <a:avLst/>
          </a:prstGeom>
        </p:spPr>
      </p:pic>
      <p:sp>
        <p:nvSpPr>
          <p:cNvPr id="2" name="Retângulo 1">
            <a:extLst>
              <a:ext uri="{FF2B5EF4-FFF2-40B4-BE49-F238E27FC236}">
                <a16:creationId xmlns:a16="http://schemas.microsoft.com/office/drawing/2014/main" id="{F3428072-F072-4692-9FA6-8C522BF76974}"/>
              </a:ext>
            </a:extLst>
          </p:cNvPr>
          <p:cNvSpPr/>
          <p:nvPr/>
        </p:nvSpPr>
        <p:spPr>
          <a:xfrm>
            <a:off x="905933" y="1939298"/>
            <a:ext cx="228600" cy="38903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3538851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87. </a:t>
            </a:r>
            <a:br>
              <a:rPr lang="pt-PT" sz="2400" dirty="0"/>
            </a:br>
            <a:endParaRPr sz="2000" dirty="0"/>
          </a:p>
        </p:txBody>
      </p:sp>
      <p:pic>
        <p:nvPicPr>
          <p:cNvPr id="4" name="Imagem 3" descr="Uma imagem com texto&#10;&#10;Descrição gerada automaticamente">
            <a:extLst>
              <a:ext uri="{FF2B5EF4-FFF2-40B4-BE49-F238E27FC236}">
                <a16:creationId xmlns:a16="http://schemas.microsoft.com/office/drawing/2014/main" id="{198E23A5-2C79-490D-8AD9-85D90B457566}"/>
              </a:ext>
            </a:extLst>
          </p:cNvPr>
          <p:cNvPicPr>
            <a:picLocks noChangeAspect="1"/>
          </p:cNvPicPr>
          <p:nvPr/>
        </p:nvPicPr>
        <p:blipFill>
          <a:blip r:embed="rId3"/>
          <a:stretch>
            <a:fillRect/>
          </a:stretch>
        </p:blipFill>
        <p:spPr>
          <a:xfrm>
            <a:off x="713836" y="1828696"/>
            <a:ext cx="7716327" cy="1486107"/>
          </a:xfrm>
          <a:prstGeom prst="rect">
            <a:avLst/>
          </a:prstGeom>
        </p:spPr>
      </p:pic>
      <p:sp>
        <p:nvSpPr>
          <p:cNvPr id="2" name="Retângulo 1">
            <a:extLst>
              <a:ext uri="{FF2B5EF4-FFF2-40B4-BE49-F238E27FC236}">
                <a16:creationId xmlns:a16="http://schemas.microsoft.com/office/drawing/2014/main" id="{347636BC-706E-44B5-9FAF-0FCB5670874F}"/>
              </a:ext>
            </a:extLst>
          </p:cNvPr>
          <p:cNvSpPr/>
          <p:nvPr/>
        </p:nvSpPr>
        <p:spPr>
          <a:xfrm>
            <a:off x="838200" y="1955800"/>
            <a:ext cx="254000" cy="27093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8896172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88. </a:t>
            </a:r>
            <a:br>
              <a:rPr lang="pt-PT" sz="2400" dirty="0"/>
            </a:br>
            <a:endParaRPr sz="2000" dirty="0"/>
          </a:p>
        </p:txBody>
      </p:sp>
      <p:pic>
        <p:nvPicPr>
          <p:cNvPr id="3" name="Imagem 2">
            <a:extLst>
              <a:ext uri="{FF2B5EF4-FFF2-40B4-BE49-F238E27FC236}">
                <a16:creationId xmlns:a16="http://schemas.microsoft.com/office/drawing/2014/main" id="{E20574EB-6C39-4C7D-80AD-F91AA43B0CBF}"/>
              </a:ext>
            </a:extLst>
          </p:cNvPr>
          <p:cNvPicPr>
            <a:picLocks noChangeAspect="1"/>
          </p:cNvPicPr>
          <p:nvPr/>
        </p:nvPicPr>
        <p:blipFill>
          <a:blip r:embed="rId3"/>
          <a:stretch>
            <a:fillRect/>
          </a:stretch>
        </p:blipFill>
        <p:spPr>
          <a:xfrm>
            <a:off x="1285121" y="656495"/>
            <a:ext cx="6573758" cy="3830510"/>
          </a:xfrm>
          <a:prstGeom prst="rect">
            <a:avLst/>
          </a:prstGeom>
        </p:spPr>
      </p:pic>
      <p:sp>
        <p:nvSpPr>
          <p:cNvPr id="2" name="Retângulo 1">
            <a:extLst>
              <a:ext uri="{FF2B5EF4-FFF2-40B4-BE49-F238E27FC236}">
                <a16:creationId xmlns:a16="http://schemas.microsoft.com/office/drawing/2014/main" id="{1A01ADDB-EFCA-4266-8C01-04268F8A7D0A}"/>
              </a:ext>
            </a:extLst>
          </p:cNvPr>
          <p:cNvSpPr/>
          <p:nvPr/>
        </p:nvSpPr>
        <p:spPr>
          <a:xfrm>
            <a:off x="1397000" y="745067"/>
            <a:ext cx="186267" cy="18496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74749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8. </a:t>
            </a:r>
            <a:br>
              <a:rPr lang="pt-PT" sz="2400" dirty="0"/>
            </a:br>
            <a:endParaRPr sz="2000" dirty="0"/>
          </a:p>
        </p:txBody>
      </p:sp>
      <p:pic>
        <p:nvPicPr>
          <p:cNvPr id="5" name="Imagem 4" descr="Uma imagem com texto&#10;&#10;Descrição gerada automaticamente">
            <a:extLst>
              <a:ext uri="{FF2B5EF4-FFF2-40B4-BE49-F238E27FC236}">
                <a16:creationId xmlns:a16="http://schemas.microsoft.com/office/drawing/2014/main" id="{DB8E5AFE-F780-41FA-BF94-5ED382A5A62D}"/>
              </a:ext>
            </a:extLst>
          </p:cNvPr>
          <p:cNvPicPr>
            <a:picLocks noChangeAspect="1"/>
          </p:cNvPicPr>
          <p:nvPr/>
        </p:nvPicPr>
        <p:blipFill>
          <a:blip r:embed="rId3"/>
          <a:stretch>
            <a:fillRect/>
          </a:stretch>
        </p:blipFill>
        <p:spPr>
          <a:xfrm>
            <a:off x="1109466" y="476739"/>
            <a:ext cx="6925068" cy="4049346"/>
          </a:xfrm>
          <a:prstGeom prst="rect">
            <a:avLst/>
          </a:prstGeom>
        </p:spPr>
      </p:pic>
    </p:spTree>
    <p:extLst>
      <p:ext uri="{BB962C8B-B14F-4D97-AF65-F5344CB8AC3E}">
        <p14:creationId xmlns:p14="http://schemas.microsoft.com/office/powerpoint/2010/main" val="25059415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89. </a:t>
            </a:r>
            <a:br>
              <a:rPr lang="pt-PT" sz="2400" dirty="0"/>
            </a:br>
            <a:endParaRPr sz="2000" dirty="0"/>
          </a:p>
        </p:txBody>
      </p:sp>
      <p:pic>
        <p:nvPicPr>
          <p:cNvPr id="4" name="Imagem 3">
            <a:extLst>
              <a:ext uri="{FF2B5EF4-FFF2-40B4-BE49-F238E27FC236}">
                <a16:creationId xmlns:a16="http://schemas.microsoft.com/office/drawing/2014/main" id="{6DF12F85-A0EF-4945-9C53-C924CFC2E7B9}"/>
              </a:ext>
            </a:extLst>
          </p:cNvPr>
          <p:cNvPicPr>
            <a:picLocks noChangeAspect="1"/>
          </p:cNvPicPr>
          <p:nvPr/>
        </p:nvPicPr>
        <p:blipFill>
          <a:blip r:embed="rId3"/>
          <a:stretch>
            <a:fillRect/>
          </a:stretch>
        </p:blipFill>
        <p:spPr>
          <a:xfrm>
            <a:off x="770998" y="942095"/>
            <a:ext cx="7602003" cy="3841581"/>
          </a:xfrm>
          <a:prstGeom prst="rect">
            <a:avLst/>
          </a:prstGeom>
        </p:spPr>
      </p:pic>
      <p:sp>
        <p:nvSpPr>
          <p:cNvPr id="2" name="Retângulo 1">
            <a:extLst>
              <a:ext uri="{FF2B5EF4-FFF2-40B4-BE49-F238E27FC236}">
                <a16:creationId xmlns:a16="http://schemas.microsoft.com/office/drawing/2014/main" id="{67C91C16-15F4-4C78-B387-A5F707DE361B}"/>
              </a:ext>
            </a:extLst>
          </p:cNvPr>
          <p:cNvSpPr/>
          <p:nvPr/>
        </p:nvSpPr>
        <p:spPr>
          <a:xfrm>
            <a:off x="905933" y="942095"/>
            <a:ext cx="228600" cy="22630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9363388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90. </a:t>
            </a:r>
            <a:br>
              <a:rPr lang="pt-PT" sz="2400" dirty="0"/>
            </a:br>
            <a:endParaRPr sz="2000" dirty="0"/>
          </a:p>
        </p:txBody>
      </p:sp>
      <p:pic>
        <p:nvPicPr>
          <p:cNvPr id="3" name="Imagem 2" descr="Uma imagem com mesa&#10;&#10;Descrição gerada automaticamente">
            <a:extLst>
              <a:ext uri="{FF2B5EF4-FFF2-40B4-BE49-F238E27FC236}">
                <a16:creationId xmlns:a16="http://schemas.microsoft.com/office/drawing/2014/main" id="{79919773-2526-4F23-AD47-A30A48909C21}"/>
              </a:ext>
            </a:extLst>
          </p:cNvPr>
          <p:cNvPicPr>
            <a:picLocks noChangeAspect="1"/>
          </p:cNvPicPr>
          <p:nvPr/>
        </p:nvPicPr>
        <p:blipFill>
          <a:blip r:embed="rId3"/>
          <a:stretch>
            <a:fillRect/>
          </a:stretch>
        </p:blipFill>
        <p:spPr>
          <a:xfrm>
            <a:off x="732889" y="1852512"/>
            <a:ext cx="7678222" cy="1438476"/>
          </a:xfrm>
          <a:prstGeom prst="rect">
            <a:avLst/>
          </a:prstGeom>
        </p:spPr>
      </p:pic>
      <p:sp>
        <p:nvSpPr>
          <p:cNvPr id="2" name="Retângulo 1">
            <a:extLst>
              <a:ext uri="{FF2B5EF4-FFF2-40B4-BE49-F238E27FC236}">
                <a16:creationId xmlns:a16="http://schemas.microsoft.com/office/drawing/2014/main" id="{FA544BB3-DDF6-4C7D-A8BC-EF02B1DE940E}"/>
              </a:ext>
            </a:extLst>
          </p:cNvPr>
          <p:cNvSpPr/>
          <p:nvPr/>
        </p:nvSpPr>
        <p:spPr>
          <a:xfrm>
            <a:off x="897467" y="1972733"/>
            <a:ext cx="228600" cy="2455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32594894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91. </a:t>
            </a:r>
            <a:br>
              <a:rPr lang="pt-PT" sz="2400" dirty="0"/>
            </a:br>
            <a:endParaRPr sz="2000" dirty="0"/>
          </a:p>
        </p:txBody>
      </p:sp>
      <p:pic>
        <p:nvPicPr>
          <p:cNvPr id="4" name="Imagem 3" descr="Uma imagem com mesa&#10;&#10;Descrição gerada automaticamente">
            <a:extLst>
              <a:ext uri="{FF2B5EF4-FFF2-40B4-BE49-F238E27FC236}">
                <a16:creationId xmlns:a16="http://schemas.microsoft.com/office/drawing/2014/main" id="{3162E981-43A3-4F59-A69B-E3575F31CEAF}"/>
              </a:ext>
            </a:extLst>
          </p:cNvPr>
          <p:cNvPicPr>
            <a:picLocks noChangeAspect="1"/>
          </p:cNvPicPr>
          <p:nvPr/>
        </p:nvPicPr>
        <p:blipFill>
          <a:blip r:embed="rId3"/>
          <a:stretch>
            <a:fillRect/>
          </a:stretch>
        </p:blipFill>
        <p:spPr>
          <a:xfrm>
            <a:off x="704310" y="1833459"/>
            <a:ext cx="7735380" cy="1476581"/>
          </a:xfrm>
          <a:prstGeom prst="rect">
            <a:avLst/>
          </a:prstGeom>
        </p:spPr>
      </p:pic>
      <p:sp>
        <p:nvSpPr>
          <p:cNvPr id="2" name="Retângulo 1">
            <a:extLst>
              <a:ext uri="{FF2B5EF4-FFF2-40B4-BE49-F238E27FC236}">
                <a16:creationId xmlns:a16="http://schemas.microsoft.com/office/drawing/2014/main" id="{6EE8CDBB-E981-4533-B054-C1DC12508BF6}"/>
              </a:ext>
            </a:extLst>
          </p:cNvPr>
          <p:cNvSpPr/>
          <p:nvPr/>
        </p:nvSpPr>
        <p:spPr>
          <a:xfrm>
            <a:off x="863600" y="1930400"/>
            <a:ext cx="372533" cy="279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9677206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92. </a:t>
            </a:r>
            <a:br>
              <a:rPr lang="pt-PT" sz="2400" dirty="0"/>
            </a:br>
            <a:endParaRPr sz="2000" dirty="0"/>
          </a:p>
        </p:txBody>
      </p:sp>
      <p:pic>
        <p:nvPicPr>
          <p:cNvPr id="3" name="Imagem 2" descr="Uma imagem com mesa&#10;&#10;Descrição gerada automaticamente">
            <a:extLst>
              <a:ext uri="{FF2B5EF4-FFF2-40B4-BE49-F238E27FC236}">
                <a16:creationId xmlns:a16="http://schemas.microsoft.com/office/drawing/2014/main" id="{8D5FB392-9E86-4C7B-9977-C931363B7727}"/>
              </a:ext>
            </a:extLst>
          </p:cNvPr>
          <p:cNvPicPr>
            <a:picLocks noChangeAspect="1"/>
          </p:cNvPicPr>
          <p:nvPr/>
        </p:nvPicPr>
        <p:blipFill>
          <a:blip r:embed="rId3"/>
          <a:stretch>
            <a:fillRect/>
          </a:stretch>
        </p:blipFill>
        <p:spPr>
          <a:xfrm>
            <a:off x="709073" y="1842986"/>
            <a:ext cx="7725853" cy="1457528"/>
          </a:xfrm>
          <a:prstGeom prst="rect">
            <a:avLst/>
          </a:prstGeom>
        </p:spPr>
      </p:pic>
      <p:sp>
        <p:nvSpPr>
          <p:cNvPr id="2" name="Retângulo 1">
            <a:extLst>
              <a:ext uri="{FF2B5EF4-FFF2-40B4-BE49-F238E27FC236}">
                <a16:creationId xmlns:a16="http://schemas.microsoft.com/office/drawing/2014/main" id="{B146FF8A-F2B9-4891-B605-39566A56F45E}"/>
              </a:ext>
            </a:extLst>
          </p:cNvPr>
          <p:cNvSpPr/>
          <p:nvPr/>
        </p:nvSpPr>
        <p:spPr>
          <a:xfrm>
            <a:off x="931333" y="1972733"/>
            <a:ext cx="262467" cy="2878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8294509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93. </a:t>
            </a:r>
            <a:br>
              <a:rPr lang="pt-PT" sz="2400" dirty="0"/>
            </a:br>
            <a:endParaRPr sz="2000" dirty="0"/>
          </a:p>
        </p:txBody>
      </p:sp>
      <p:pic>
        <p:nvPicPr>
          <p:cNvPr id="8" name="Imagem 7">
            <a:extLst>
              <a:ext uri="{FF2B5EF4-FFF2-40B4-BE49-F238E27FC236}">
                <a16:creationId xmlns:a16="http://schemas.microsoft.com/office/drawing/2014/main" id="{9A1025E1-992E-4D70-B25F-BF082747641C}"/>
              </a:ext>
            </a:extLst>
          </p:cNvPr>
          <p:cNvPicPr>
            <a:picLocks noChangeAspect="1"/>
          </p:cNvPicPr>
          <p:nvPr/>
        </p:nvPicPr>
        <p:blipFill>
          <a:blip r:embed="rId3"/>
          <a:stretch>
            <a:fillRect/>
          </a:stretch>
        </p:blipFill>
        <p:spPr>
          <a:xfrm>
            <a:off x="1678348" y="141889"/>
            <a:ext cx="5787303" cy="4859721"/>
          </a:xfrm>
          <a:prstGeom prst="rect">
            <a:avLst/>
          </a:prstGeom>
        </p:spPr>
      </p:pic>
      <p:sp>
        <p:nvSpPr>
          <p:cNvPr id="2" name="Retângulo 1">
            <a:extLst>
              <a:ext uri="{FF2B5EF4-FFF2-40B4-BE49-F238E27FC236}">
                <a16:creationId xmlns:a16="http://schemas.microsoft.com/office/drawing/2014/main" id="{6E531E5C-219B-4844-85DE-A1376D0B9D66}"/>
              </a:ext>
            </a:extLst>
          </p:cNvPr>
          <p:cNvSpPr/>
          <p:nvPr/>
        </p:nvSpPr>
        <p:spPr>
          <a:xfrm>
            <a:off x="1794933" y="228600"/>
            <a:ext cx="262467" cy="13122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902202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94. </a:t>
            </a:r>
            <a:br>
              <a:rPr lang="pt-PT" sz="2400" dirty="0"/>
            </a:br>
            <a:endParaRPr sz="2000" dirty="0"/>
          </a:p>
        </p:txBody>
      </p:sp>
      <p:pic>
        <p:nvPicPr>
          <p:cNvPr id="3" name="Imagem 2" descr="Uma imagem com texto&#10;&#10;Descrição gerada automaticamente">
            <a:extLst>
              <a:ext uri="{FF2B5EF4-FFF2-40B4-BE49-F238E27FC236}">
                <a16:creationId xmlns:a16="http://schemas.microsoft.com/office/drawing/2014/main" id="{09560989-FA2E-48AE-9D38-72C6014E2329}"/>
              </a:ext>
            </a:extLst>
          </p:cNvPr>
          <p:cNvPicPr>
            <a:picLocks noChangeAspect="1"/>
          </p:cNvPicPr>
          <p:nvPr/>
        </p:nvPicPr>
        <p:blipFill>
          <a:blip r:embed="rId3"/>
          <a:stretch>
            <a:fillRect/>
          </a:stretch>
        </p:blipFill>
        <p:spPr>
          <a:xfrm>
            <a:off x="575705" y="1438117"/>
            <a:ext cx="7992590" cy="2267266"/>
          </a:xfrm>
          <a:prstGeom prst="rect">
            <a:avLst/>
          </a:prstGeom>
        </p:spPr>
      </p:pic>
      <p:sp>
        <p:nvSpPr>
          <p:cNvPr id="2" name="Retângulo 1">
            <a:extLst>
              <a:ext uri="{FF2B5EF4-FFF2-40B4-BE49-F238E27FC236}">
                <a16:creationId xmlns:a16="http://schemas.microsoft.com/office/drawing/2014/main" id="{2F0FFCC4-C881-429F-A69A-6FCA2F9C5659}"/>
              </a:ext>
            </a:extLst>
          </p:cNvPr>
          <p:cNvSpPr/>
          <p:nvPr/>
        </p:nvSpPr>
        <p:spPr>
          <a:xfrm>
            <a:off x="778933" y="1532467"/>
            <a:ext cx="287867" cy="19473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Retângulo 3">
            <a:extLst>
              <a:ext uri="{FF2B5EF4-FFF2-40B4-BE49-F238E27FC236}">
                <a16:creationId xmlns:a16="http://schemas.microsoft.com/office/drawing/2014/main" id="{6476ECC1-448B-4406-87A4-EF541561817B}"/>
              </a:ext>
            </a:extLst>
          </p:cNvPr>
          <p:cNvSpPr/>
          <p:nvPr/>
        </p:nvSpPr>
        <p:spPr>
          <a:xfrm>
            <a:off x="1066800" y="2904067"/>
            <a:ext cx="7255933" cy="7196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tângulo 4">
            <a:extLst>
              <a:ext uri="{FF2B5EF4-FFF2-40B4-BE49-F238E27FC236}">
                <a16:creationId xmlns:a16="http://schemas.microsoft.com/office/drawing/2014/main" id="{56919785-7399-4332-B33C-6652371702FF}"/>
              </a:ext>
            </a:extLst>
          </p:cNvPr>
          <p:cNvSpPr/>
          <p:nvPr/>
        </p:nvSpPr>
        <p:spPr>
          <a:xfrm>
            <a:off x="7984067" y="2091267"/>
            <a:ext cx="338666" cy="101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7672022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95. </a:t>
            </a:r>
            <a:br>
              <a:rPr lang="pt-PT" sz="2400" dirty="0"/>
            </a:br>
            <a:endParaRPr sz="2000" dirty="0"/>
          </a:p>
        </p:txBody>
      </p:sp>
      <p:pic>
        <p:nvPicPr>
          <p:cNvPr id="4" name="Imagem 3" descr="Uma imagem com mesa&#10;&#10;Descrição gerada automaticamente">
            <a:extLst>
              <a:ext uri="{FF2B5EF4-FFF2-40B4-BE49-F238E27FC236}">
                <a16:creationId xmlns:a16="http://schemas.microsoft.com/office/drawing/2014/main" id="{4CD585DD-0AA1-457C-A43F-43D9D0343D72}"/>
              </a:ext>
            </a:extLst>
          </p:cNvPr>
          <p:cNvPicPr>
            <a:picLocks noChangeAspect="1"/>
          </p:cNvPicPr>
          <p:nvPr/>
        </p:nvPicPr>
        <p:blipFill>
          <a:blip r:embed="rId3"/>
          <a:stretch>
            <a:fillRect/>
          </a:stretch>
        </p:blipFill>
        <p:spPr>
          <a:xfrm>
            <a:off x="594757" y="1485748"/>
            <a:ext cx="7954485" cy="2172003"/>
          </a:xfrm>
          <a:prstGeom prst="rect">
            <a:avLst/>
          </a:prstGeom>
        </p:spPr>
      </p:pic>
      <p:sp>
        <p:nvSpPr>
          <p:cNvPr id="2" name="Retângulo 1">
            <a:extLst>
              <a:ext uri="{FF2B5EF4-FFF2-40B4-BE49-F238E27FC236}">
                <a16:creationId xmlns:a16="http://schemas.microsoft.com/office/drawing/2014/main" id="{3E6FE0ED-65BD-40FD-91C9-F3819A098B9F}"/>
              </a:ext>
            </a:extLst>
          </p:cNvPr>
          <p:cNvSpPr/>
          <p:nvPr/>
        </p:nvSpPr>
        <p:spPr>
          <a:xfrm>
            <a:off x="753533" y="1600200"/>
            <a:ext cx="313267" cy="22013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 name="Retângulo 2">
            <a:extLst>
              <a:ext uri="{FF2B5EF4-FFF2-40B4-BE49-F238E27FC236}">
                <a16:creationId xmlns:a16="http://schemas.microsoft.com/office/drawing/2014/main" id="{029A2E6F-1249-4567-943D-FC7C7561D2CF}"/>
              </a:ext>
            </a:extLst>
          </p:cNvPr>
          <p:cNvSpPr/>
          <p:nvPr/>
        </p:nvSpPr>
        <p:spPr>
          <a:xfrm>
            <a:off x="1066800" y="2091267"/>
            <a:ext cx="7281333" cy="6434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tângulo 4">
            <a:extLst>
              <a:ext uri="{FF2B5EF4-FFF2-40B4-BE49-F238E27FC236}">
                <a16:creationId xmlns:a16="http://schemas.microsoft.com/office/drawing/2014/main" id="{5F52620C-4DC0-491E-BFCC-44C833CD43A3}"/>
              </a:ext>
            </a:extLst>
          </p:cNvPr>
          <p:cNvSpPr/>
          <p:nvPr/>
        </p:nvSpPr>
        <p:spPr>
          <a:xfrm>
            <a:off x="7975600" y="2571750"/>
            <a:ext cx="372533" cy="9588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2117992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96. </a:t>
            </a:r>
            <a:br>
              <a:rPr lang="pt-PT" sz="2400" dirty="0"/>
            </a:br>
            <a:endParaRPr sz="2000" dirty="0"/>
          </a:p>
        </p:txBody>
      </p:sp>
      <p:pic>
        <p:nvPicPr>
          <p:cNvPr id="3" name="Imagem 2">
            <a:extLst>
              <a:ext uri="{FF2B5EF4-FFF2-40B4-BE49-F238E27FC236}">
                <a16:creationId xmlns:a16="http://schemas.microsoft.com/office/drawing/2014/main" id="{69C14DAF-524F-4D9A-96F3-F29C1B2321CA}"/>
              </a:ext>
            </a:extLst>
          </p:cNvPr>
          <p:cNvPicPr>
            <a:picLocks noChangeAspect="1"/>
          </p:cNvPicPr>
          <p:nvPr/>
        </p:nvPicPr>
        <p:blipFill>
          <a:blip r:embed="rId3"/>
          <a:stretch>
            <a:fillRect/>
          </a:stretch>
        </p:blipFill>
        <p:spPr>
          <a:xfrm>
            <a:off x="704310" y="1018958"/>
            <a:ext cx="7735380" cy="3105583"/>
          </a:xfrm>
          <a:prstGeom prst="rect">
            <a:avLst/>
          </a:prstGeom>
        </p:spPr>
      </p:pic>
      <p:sp>
        <p:nvSpPr>
          <p:cNvPr id="2" name="Retângulo 1">
            <a:extLst>
              <a:ext uri="{FF2B5EF4-FFF2-40B4-BE49-F238E27FC236}">
                <a16:creationId xmlns:a16="http://schemas.microsoft.com/office/drawing/2014/main" id="{22A0C134-3144-436F-848A-D0CB9FE936E3}"/>
              </a:ext>
            </a:extLst>
          </p:cNvPr>
          <p:cNvSpPr/>
          <p:nvPr/>
        </p:nvSpPr>
        <p:spPr>
          <a:xfrm>
            <a:off x="1143000" y="2571750"/>
            <a:ext cx="7230533" cy="6879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Retângulo 3">
            <a:extLst>
              <a:ext uri="{FF2B5EF4-FFF2-40B4-BE49-F238E27FC236}">
                <a16:creationId xmlns:a16="http://schemas.microsoft.com/office/drawing/2014/main" id="{9A8DA56F-7483-472D-AE05-27969657D4A8}"/>
              </a:ext>
            </a:extLst>
          </p:cNvPr>
          <p:cNvSpPr/>
          <p:nvPr/>
        </p:nvSpPr>
        <p:spPr>
          <a:xfrm>
            <a:off x="8178800" y="3141133"/>
            <a:ext cx="194733" cy="8805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39868753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97. </a:t>
            </a:r>
            <a:br>
              <a:rPr lang="pt-PT" sz="2400" dirty="0"/>
            </a:br>
            <a:endParaRPr sz="2000" dirty="0"/>
          </a:p>
        </p:txBody>
      </p:sp>
    </p:spTree>
    <p:extLst>
      <p:ext uri="{BB962C8B-B14F-4D97-AF65-F5344CB8AC3E}">
        <p14:creationId xmlns:p14="http://schemas.microsoft.com/office/powerpoint/2010/main" val="29886501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59824"/>
            <a:ext cx="8520600" cy="57020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pt-PT" dirty="0"/>
              <a:t>98. </a:t>
            </a:r>
            <a:br>
              <a:rPr lang="pt-PT" sz="2400" dirty="0"/>
            </a:br>
            <a:endParaRPr sz="2000" dirty="0"/>
          </a:p>
        </p:txBody>
      </p:sp>
      <p:pic>
        <p:nvPicPr>
          <p:cNvPr id="3" name="Imagem 2" descr="Uma imagem com texto, mesa&#10;&#10;Descrição gerada automaticamente">
            <a:extLst>
              <a:ext uri="{FF2B5EF4-FFF2-40B4-BE49-F238E27FC236}">
                <a16:creationId xmlns:a16="http://schemas.microsoft.com/office/drawing/2014/main" id="{3D42C41F-1E38-4BDD-8D2C-D0A49C24E519}"/>
              </a:ext>
            </a:extLst>
          </p:cNvPr>
          <p:cNvPicPr>
            <a:picLocks noChangeAspect="1"/>
          </p:cNvPicPr>
          <p:nvPr/>
        </p:nvPicPr>
        <p:blipFill>
          <a:blip r:embed="rId3"/>
          <a:stretch>
            <a:fillRect/>
          </a:stretch>
        </p:blipFill>
        <p:spPr>
          <a:xfrm>
            <a:off x="732889" y="1671512"/>
            <a:ext cx="7678222" cy="1800476"/>
          </a:xfrm>
          <a:prstGeom prst="rect">
            <a:avLst/>
          </a:prstGeom>
        </p:spPr>
      </p:pic>
      <p:sp>
        <p:nvSpPr>
          <p:cNvPr id="2" name="Retângulo 1">
            <a:extLst>
              <a:ext uri="{FF2B5EF4-FFF2-40B4-BE49-F238E27FC236}">
                <a16:creationId xmlns:a16="http://schemas.microsoft.com/office/drawing/2014/main" id="{8A252B38-E911-4FF1-A21A-2AE00D18F7B2}"/>
              </a:ext>
            </a:extLst>
          </p:cNvPr>
          <p:cNvSpPr/>
          <p:nvPr/>
        </p:nvSpPr>
        <p:spPr>
          <a:xfrm>
            <a:off x="939800" y="1735667"/>
            <a:ext cx="262467" cy="26246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115167487"/>
      </p:ext>
    </p:extLst>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2459</TotalTime>
  <Words>2502</Words>
  <Application>Microsoft Office PowerPoint</Application>
  <PresentationFormat>Apresentação no Ecrã (16:9)</PresentationFormat>
  <Paragraphs>344</Paragraphs>
  <Slides>103</Slides>
  <Notes>103</Notes>
  <HiddenSlides>0</HiddenSlides>
  <MMClips>0</MMClips>
  <ScaleCrop>false</ScaleCrop>
  <HeadingPairs>
    <vt:vector size="6" baseType="variant">
      <vt:variant>
        <vt:lpstr>Tipos de letra usados</vt:lpstr>
      </vt:variant>
      <vt:variant>
        <vt:i4>5</vt:i4>
      </vt:variant>
      <vt:variant>
        <vt:lpstr>Tema</vt:lpstr>
      </vt:variant>
      <vt:variant>
        <vt:i4>1</vt:i4>
      </vt:variant>
      <vt:variant>
        <vt:lpstr>Títulos dos diapositivos</vt:lpstr>
      </vt:variant>
      <vt:variant>
        <vt:i4>103</vt:i4>
      </vt:variant>
    </vt:vector>
  </HeadingPairs>
  <TitlesOfParts>
    <vt:vector size="109" baseType="lpstr">
      <vt:lpstr>-apple-system</vt:lpstr>
      <vt:lpstr>Arial</vt:lpstr>
      <vt:lpstr>Roboto</vt:lpstr>
      <vt:lpstr>myriad-pro</vt:lpstr>
      <vt:lpstr>DDG_ProximaNova</vt:lpstr>
      <vt:lpstr>Simple Dark</vt:lpstr>
      <vt:lpstr>PREPARAÇÃO TESTE</vt:lpstr>
      <vt:lpstr>1. Estás preparado? </vt:lpstr>
      <vt:lpstr>2.  </vt:lpstr>
      <vt:lpstr>3.  </vt:lpstr>
      <vt:lpstr>4.  </vt:lpstr>
      <vt:lpstr>5.  </vt:lpstr>
      <vt:lpstr>6.  </vt:lpstr>
      <vt:lpstr>7.  </vt:lpstr>
      <vt:lpstr>8.  </vt:lpstr>
      <vt:lpstr>9.  </vt:lpstr>
      <vt:lpstr>10.  </vt:lpstr>
      <vt:lpstr>11.  </vt:lpstr>
      <vt:lpstr>12.  </vt:lpstr>
      <vt:lpstr>13.  </vt:lpstr>
      <vt:lpstr>14.  </vt:lpstr>
      <vt:lpstr>15.  </vt:lpstr>
      <vt:lpstr>16.  </vt:lpstr>
      <vt:lpstr>17.  </vt:lpstr>
      <vt:lpstr>18.  </vt:lpstr>
      <vt:lpstr>19.  </vt:lpstr>
      <vt:lpstr>20.  </vt:lpstr>
      <vt:lpstr>21.  </vt:lpstr>
      <vt:lpstr>22.  </vt:lpstr>
      <vt:lpstr>23.  </vt:lpstr>
      <vt:lpstr>24.  </vt:lpstr>
      <vt:lpstr>25.  </vt:lpstr>
      <vt:lpstr>26.  </vt:lpstr>
      <vt:lpstr>27.  </vt:lpstr>
      <vt:lpstr>28.  </vt:lpstr>
      <vt:lpstr>29.  </vt:lpstr>
      <vt:lpstr>30.  </vt:lpstr>
      <vt:lpstr>31.  </vt:lpstr>
      <vt:lpstr>32.  </vt:lpstr>
      <vt:lpstr>33.  </vt:lpstr>
      <vt:lpstr>34.  </vt:lpstr>
      <vt:lpstr>35.  </vt:lpstr>
      <vt:lpstr>36.  </vt:lpstr>
      <vt:lpstr>37.  </vt:lpstr>
      <vt:lpstr>38.  </vt:lpstr>
      <vt:lpstr>39.  </vt:lpstr>
      <vt:lpstr>40.  </vt:lpstr>
      <vt:lpstr>41.  </vt:lpstr>
      <vt:lpstr>42.  </vt:lpstr>
      <vt:lpstr>43.  </vt:lpstr>
      <vt:lpstr>44.  </vt:lpstr>
      <vt:lpstr>45.  </vt:lpstr>
      <vt:lpstr>46.  </vt:lpstr>
      <vt:lpstr>47.  </vt:lpstr>
      <vt:lpstr>48.  </vt:lpstr>
      <vt:lpstr>49.  </vt:lpstr>
      <vt:lpstr>50.  </vt:lpstr>
      <vt:lpstr>51.  </vt:lpstr>
      <vt:lpstr>52.  </vt:lpstr>
      <vt:lpstr>53.  </vt:lpstr>
      <vt:lpstr>54.  </vt:lpstr>
      <vt:lpstr>55.  </vt:lpstr>
      <vt:lpstr>56.  </vt:lpstr>
      <vt:lpstr>57.  </vt:lpstr>
      <vt:lpstr>58.  </vt:lpstr>
      <vt:lpstr>59.  </vt:lpstr>
      <vt:lpstr>60.  </vt:lpstr>
      <vt:lpstr>61.  </vt:lpstr>
      <vt:lpstr>62.  </vt:lpstr>
      <vt:lpstr>63.  </vt:lpstr>
      <vt:lpstr>64.  </vt:lpstr>
      <vt:lpstr>65.  </vt:lpstr>
      <vt:lpstr>66.  </vt:lpstr>
      <vt:lpstr>67.  </vt:lpstr>
      <vt:lpstr>68.  </vt:lpstr>
      <vt:lpstr>69.  </vt:lpstr>
      <vt:lpstr>70.  </vt:lpstr>
      <vt:lpstr>71.  </vt:lpstr>
      <vt:lpstr>72.  </vt:lpstr>
      <vt:lpstr>73.  </vt:lpstr>
      <vt:lpstr>74.  </vt:lpstr>
      <vt:lpstr>75.  </vt:lpstr>
      <vt:lpstr>76.  </vt:lpstr>
      <vt:lpstr>77.  </vt:lpstr>
      <vt:lpstr>78.  </vt:lpstr>
      <vt:lpstr>79.  </vt:lpstr>
      <vt:lpstr>80.  </vt:lpstr>
      <vt:lpstr>81.  </vt:lpstr>
      <vt:lpstr>82.  </vt:lpstr>
      <vt:lpstr>83.  </vt:lpstr>
      <vt:lpstr>84.  </vt:lpstr>
      <vt:lpstr>85.  </vt:lpstr>
      <vt:lpstr>86.  </vt:lpstr>
      <vt:lpstr>87.  </vt:lpstr>
      <vt:lpstr>88.  </vt:lpstr>
      <vt:lpstr>89.  </vt:lpstr>
      <vt:lpstr>90.  </vt:lpstr>
      <vt:lpstr>91.  </vt:lpstr>
      <vt:lpstr>92.  </vt:lpstr>
      <vt:lpstr>93.  </vt:lpstr>
      <vt:lpstr>94.  </vt:lpstr>
      <vt:lpstr>95.  </vt:lpstr>
      <vt:lpstr>96.  </vt:lpstr>
      <vt:lpstr>97.  </vt:lpstr>
      <vt:lpstr>98.  </vt:lpstr>
      <vt:lpstr>99.  </vt:lpstr>
      <vt:lpstr>100.  </vt:lpstr>
      <vt:lpstr>101.  </vt:lpstr>
      <vt:lpstr>“Bibliografia”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PREPARAÇÃO EXAME</dc:title>
  <cp:lastModifiedBy>Ricardo Marques</cp:lastModifiedBy>
  <cp:revision>13</cp:revision>
  <dcterms:modified xsi:type="dcterms:W3CDTF">2021-06-02T18:58:32Z</dcterms:modified>
</cp:coreProperties>
</file>